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8"/>
  </p:notesMasterIdLst>
  <p:handoutMasterIdLst>
    <p:handoutMasterId r:id="rId29"/>
  </p:handoutMasterIdLst>
  <p:sldIdLst>
    <p:sldId id="441" r:id="rId5"/>
    <p:sldId id="439" r:id="rId6"/>
    <p:sldId id="427" r:id="rId7"/>
    <p:sldId id="432" r:id="rId8"/>
    <p:sldId id="422" r:id="rId9"/>
    <p:sldId id="436" r:id="rId10"/>
    <p:sldId id="421" r:id="rId11"/>
    <p:sldId id="438" r:id="rId12"/>
    <p:sldId id="435" r:id="rId13"/>
    <p:sldId id="413" r:id="rId14"/>
    <p:sldId id="341" r:id="rId15"/>
    <p:sldId id="343" r:id="rId16"/>
    <p:sldId id="391" r:id="rId17"/>
    <p:sldId id="419" r:id="rId18"/>
    <p:sldId id="415" r:id="rId19"/>
    <p:sldId id="440" r:id="rId20"/>
    <p:sldId id="402" r:id="rId21"/>
    <p:sldId id="404" r:id="rId22"/>
    <p:sldId id="406" r:id="rId23"/>
    <p:sldId id="418" r:id="rId24"/>
    <p:sldId id="417" r:id="rId25"/>
    <p:sldId id="408" r:id="rId26"/>
    <p:sldId id="410" r:id="rId27"/>
  </p:sldIdLst>
  <p:sldSz cx="9144000" cy="6858000" type="screen4x3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1C1C1C"/>
    <a:srgbClr val="FF9F9F"/>
    <a:srgbClr val="FF9393"/>
    <a:srgbClr val="FF8989"/>
    <a:srgbClr val="FF6D6D"/>
    <a:srgbClr val="FF7575"/>
    <a:srgbClr val="FF9999"/>
    <a:srgbClr val="2999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1901" autoAdjust="0"/>
  </p:normalViewPr>
  <p:slideViewPr>
    <p:cSldViewPr>
      <p:cViewPr varScale="1">
        <p:scale>
          <a:sx n="81" d="100"/>
          <a:sy n="81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26BE65-4959-4D18-A5B9-265B0BD5B8C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F1BED9-0B67-4E23-A394-0C2E7DCB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46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5E5466-1FD8-414A-9197-C6976CCB376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136598-9411-40A4-B197-BDB8D1297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2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fu.ca/rncsb/index.php/csbj/article/view/csbj.201209017/16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.gov.hk/tc/data/1/10/280/1338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h.gov.hk/tc_chi/statistics/statistics_hs/files/Health_Statistics_pamphlet_TC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uromonitor.com/2013/02/health-and-wellness-beverages-outperform-wider-drinks-industry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dh.gov.hk/tc_chi/statistics/statistics_hs/files/Health_Statistics_pamphlet_TC.pdf" TargetMode="External"/><Relationship Id="rId5" Type="http://schemas.openxmlformats.org/officeDocument/2006/relationships/hyperlink" Target="http://www.nutraceuticalsworld.com/contents/view_features/2011-11-01/the-cardiovascular-health-market/" TargetMode="External"/><Relationship Id="rId4" Type="http://schemas.openxmlformats.org/officeDocument/2006/relationships/hyperlink" Target="http://www.euromonitor.com/functionality-naturalness-and-stevia-key-to-developing-beverages-to-fit-todays-trends/repor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http://journals.sfu.ca/rncsb/index.php/csbj/article/view/csbj.201209017/160</a:t>
            </a:r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beauty and charming of enzyme uses in industrial biotechnology are again and again exemplified. Aggregate demand for enzymes in the global market is projected to rise at a fast pace in recent years.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Carbonhydrases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remain the leading enzymes in the next few years. While strong growth in the product category will be led by several markets, including food and beverage, animal feed 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detergent industry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http://www.chp.gov.hk/tc/data/1/10/280/1338.html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http://www.dh.gov.hk/tc_chi/statistics/statistics_hs/files/Health_Statistics_pamphlet_TC.pdf</a:t>
            </a:r>
            <a:endParaRPr lang="en-US" dirty="0" smtClean="0"/>
          </a:p>
          <a:p>
            <a:endParaRPr lang="en-US" dirty="0" smtClean="0"/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世界衞生組織建議</a:t>
            </a:r>
            <a:r>
              <a:rPr lang="en-US" altLang="zh-TW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18-64</a:t>
            </a:r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歲成年人應每週進行最少</a:t>
            </a:r>
            <a:r>
              <a:rPr lang="en-US" altLang="zh-TW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</a:t>
            </a:r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分鐘中等強度的帶氧體能活動，或最少</a:t>
            </a:r>
            <a:r>
              <a:rPr lang="en-US" altLang="zh-TW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</a:t>
            </a:r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分鐘劇烈強度的帶氧體能活動，或相等於混合兩種活動模式的時間。</a:t>
            </a:r>
            <a:endParaRPr lang="en-US" altLang="zh-TW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於二零一二年四月年齡介乎 至 歲之間人士的選定健康</a:t>
            </a:r>
          </a:p>
          <a:p>
            <a:r>
              <a:rPr lang="zh-TW" altLang="en-US" dirty="0" smtClean="0"/>
              <a:t>風險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http://blog.euromonitor.com/2013/02/health-and-wellness-beverages-outperform-wider-drinks-industry.html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retail value of health and wellness beverages reached US$274 billion in 2011, equating to 44% of retail value sales of non-alcoholic beverages. As consumer confidence restores, value demand for health-positioned drinks is returning and growth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Functionality, Naturalness and Stevia Key to Developing Beverages to Fit Today’s trends"/>
              </a:rPr>
              <a:t>health and wellness beverages is set to outperform the wider soft and hot drinks industry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over 2012-2016.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Calorie, Natural and Functionality Drive Innovation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Consumers tend to look for a low calorie content from healthy beverages, due to growing concerns about rising obesity levels.  But the demand for healthy beverages is moving away from purely low-calorie variants to those which, whilst low-calorie, also offer added health benefits through either a high proportion of natural ingredients, such as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stevia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superfruit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juice or added functionality. Drinks positioned at particular health concerns such as cardiovascular health or digestive health are therefore becoming more common across the globe.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out more about what is driving global interest in healthy beverages check out the latest Health and Wellness global briefing titled: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Functionality, Naturalness and Stevia Key to Developing Beverages to Fit Today’s trends"/>
              </a:rPr>
              <a:t>Functionality, Naturalness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Functionality, Naturalness and Stevia Key to Developing Beverages to Fit Today’s trends"/>
              </a:rPr>
              <a:t>Stevia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Functionality, Naturalness and Stevia Key to Developing Beverages to Fit Today’s trends"/>
              </a:rPr>
              <a:t> Key to Developing Beverages to Fit Today’s Trends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more at: http://blog.euromonitor.com/2013/02/health-and-wellness-beverages-outperform-wider-drinks-industry.html#sthash.4mFVPXUa.dpuf</a:t>
            </a:r>
          </a:p>
          <a:p>
            <a:pPr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dirty="0" smtClean="0">
                <a:hlinkClick r:id="rId5"/>
              </a:rPr>
              <a:t>http://www.nutraceuticalsworld.com/contents/view_features/2011-11-01/the-cardiovascular-health-market/</a:t>
            </a:r>
            <a:endParaRPr lang="en-US" dirty="0" smtClean="0"/>
          </a:p>
          <a:p>
            <a:pPr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dirty="0" smtClean="0">
                <a:hlinkClick r:id="rId6"/>
              </a:rPr>
              <a:t>http://www.dh.gov.hk/tc_chi/statistics/statistics_hs/files/Health_Statistics_pamphlet_TC.pdf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kong’s</a:t>
            </a:r>
            <a:r>
              <a:rPr lang="en-US" baseline="0" dirty="0" smtClean="0"/>
              <a:t> situation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6598-9411-40A4-B197-BDB8D1297A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33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27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8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57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192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5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6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81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415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195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55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2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685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623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1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95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675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5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036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8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65D1843B-341B-4A53-B7FA-858EFE18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EAA30E47-A42A-479C-B6CB-F4E0BBB75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4FCC2630-E998-408D-A758-D6D7EF4EC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8C580C01-4D9C-43E1-A7D1-B04AD92C4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2FDF59FC-8F15-4855-B146-C0B42DCD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2915892A-D180-41D9-A66D-17D9D6B2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82900DAD-25E0-4722-B3DA-B9D8E5FC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3715D165-075F-4F98-9F88-351F898F2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5FAF2F72-3FEA-44B9-B0DA-D5374743E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8985F949-A729-473D-A024-AE90A40E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1694F5B7-5916-4C81-AD1D-3D085F50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 u="sng"/>
            </a:lvl1pPr>
          </a:lstStyle>
          <a:p>
            <a:pPr>
              <a:defRPr/>
            </a:pPr>
            <a:fld id="{D874E270-09C6-444A-83E2-CCDD4819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3DCE-6250-4408-9944-D7F745795D0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467B-053E-47C8-A896-21F6908B4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3DCE-6250-4408-9944-D7F745795D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467B-053E-47C8-A896-21F6908B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8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3C7C95-C49B-6645-B355-A4E655168D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6F2D98-3F59-084A-B5B6-B69482B86E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1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FFFFFF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FFFFFF"/>
                </a:solidFill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8A475-EBDD-4AE5-B4D2-EB4078B038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7175" name="Picture 6" descr="Shop.comPoweredbyMHK_White_PNG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6400800"/>
            <a:ext cx="1828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fade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4800" dirty="0" smtClean="0">
                <a:solidFill>
                  <a:srgbClr val="FFFFFF"/>
                </a:solidFill>
                <a:ea typeface="華康儷中黑" pitchFamily="49" charset="-120"/>
              </a:rPr>
              <a:t>新產品焦點</a:t>
            </a:r>
            <a:r>
              <a:rPr lang="en-US" altLang="zh-TW" sz="4800" dirty="0">
                <a:solidFill>
                  <a:srgbClr val="FFFFFF"/>
                </a:solidFill>
                <a:ea typeface="華康儷中黑" pitchFamily="49" charset="-120"/>
              </a:rPr>
              <a:t/>
            </a:r>
            <a:br>
              <a:rPr lang="en-US" altLang="zh-TW" sz="4800" dirty="0">
                <a:solidFill>
                  <a:srgbClr val="FFFFFF"/>
                </a:solidFill>
                <a:ea typeface="華康儷中黑" pitchFamily="49" charset="-120"/>
              </a:rPr>
            </a:br>
            <a:r>
              <a:rPr lang="en-US" altLang="zh-TW" sz="4200" b="1" dirty="0" smtClean="0">
                <a:solidFill>
                  <a:prstClr val="white"/>
                </a:solidFill>
                <a:ea typeface="華康儷中黑" pitchFamily="49" charset="-120"/>
              </a:rPr>
              <a:t>Hottest New Products</a:t>
            </a:r>
            <a:endParaRPr lang="en-US" sz="4200" dirty="0">
              <a:solidFill>
                <a:srgbClr val="FFFFFF"/>
              </a:solidFill>
              <a:ea typeface="華康儷中黑" pitchFamily="49" charset="-12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68637" y="2057400"/>
            <a:ext cx="59991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8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儷中黑" pitchFamily="49" charset="-120"/>
              </a:rPr>
              <a:t>Siny Chan</a:t>
            </a:r>
            <a:endParaRPr lang="en-US" altLang="zh-TW" sz="6800" b="1" dirty="0">
              <a:solidFill>
                <a:srgbClr val="33CC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儷中黑" pitchFamily="49" charset="-12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97620" y="3334500"/>
            <a:ext cx="56939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kern="0" dirty="0">
                <a:solidFill>
                  <a:prstClr val="white"/>
                </a:solidFill>
                <a:ea typeface="華康儷中黑" pitchFamily="49" charset="-120"/>
              </a:rPr>
              <a:t>產品</a:t>
            </a:r>
            <a:r>
              <a:rPr lang="zh-TW" altLang="en-US" sz="3600" kern="0" dirty="0" smtClean="0">
                <a:solidFill>
                  <a:prstClr val="white"/>
                </a:solidFill>
                <a:ea typeface="華康儷中黑" pitchFamily="49" charset="-120"/>
              </a:rPr>
              <a:t>拓展主任－健康與營養</a:t>
            </a:r>
            <a:r>
              <a:rPr lang="en-US" altLang="zh-TW" sz="3600" kern="0" dirty="0" smtClean="0">
                <a:solidFill>
                  <a:prstClr val="white"/>
                </a:solidFill>
                <a:ea typeface="華康儷中黑" pitchFamily="49" charset="-120"/>
              </a:rPr>
              <a:t/>
            </a:r>
            <a:br>
              <a:rPr lang="en-US" altLang="zh-TW" sz="3600" kern="0" dirty="0" smtClean="0">
                <a:solidFill>
                  <a:prstClr val="white"/>
                </a:solidFill>
                <a:ea typeface="華康儷中黑" pitchFamily="49" charset="-120"/>
              </a:rPr>
            </a:br>
            <a:r>
              <a:rPr lang="en-US" altLang="zh-TW" sz="3600" kern="0" dirty="0" smtClean="0">
                <a:solidFill>
                  <a:prstClr val="white"/>
                </a:solidFill>
                <a:ea typeface="華康儷中黑" pitchFamily="49" charset="-120"/>
              </a:rPr>
              <a:t>Product Officer – Health &amp; Nutrition</a:t>
            </a:r>
            <a:endParaRPr lang="en-US" altLang="zh-TW" sz="3600" kern="0" dirty="0">
              <a:solidFill>
                <a:prstClr val="white"/>
              </a:solidFill>
              <a:ea typeface="華康儷中黑" pitchFamily="49" charset="-120"/>
            </a:endParaRPr>
          </a:p>
        </p:txBody>
      </p:sp>
      <p:pic>
        <p:nvPicPr>
          <p:cNvPr id="1026" name="Picture 2" descr="\\172.20.1.31\Product_SC\Communications\Graphics\Speakers Photo\Corporate\Siny C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5146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59358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215537"/>
            <a:ext cx="8229600" cy="10559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華康儷中黑" pitchFamily="49" charset="-120"/>
                <a:cs typeface="+mj-cs"/>
              </a:rPr>
              <a:t>2013 </a:t>
            </a:r>
            <a:r>
              <a:rPr kumimoji="0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華康儷中黑" pitchFamily="49" charset="-120"/>
                <a:cs typeface="+mj-cs"/>
              </a:rPr>
              <a:t>新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  <a:cs typeface="+mj-cs"/>
              </a:rPr>
              <a:t>產品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  <a:cs typeface="+mj-cs"/>
              </a:rPr>
              <a:t>New PRODUCTS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ea typeface="華康儷中黑" pitchFamily="49" charset="-120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286000"/>
            <a:ext cx="7620000" cy="2514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Prime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華康儷中黑" pitchFamily="49" charset="-120"/>
                <a:cs typeface="+mj-cs"/>
              </a:rPr>
              <a:t>™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蝦紅</a:t>
            </a:r>
            <a:r>
              <a:rPr lang="zh-TW" altLang="en-US" sz="48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素－健心明目配方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/>
            </a:r>
            <a:b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</a:br>
            <a:r>
              <a:rPr kumimoji="0" lang="en-US" altLang="zh-TW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Prime</a:t>
            </a:r>
            <a:r>
              <a:rPr lang="zh-TW" altLang="en-US" sz="4400" b="1" dirty="0" smtClean="0">
                <a:solidFill>
                  <a:schemeClr val="bg1"/>
                </a:solidFill>
                <a:ea typeface="華康儷中黑" pitchFamily="49" charset="-120"/>
              </a:rPr>
              <a:t>™</a:t>
            </a:r>
            <a:r>
              <a:rPr kumimoji="0" lang="en-US" altLang="zh-TW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</a:t>
            </a:r>
            <a:r>
              <a:rPr kumimoji="0" lang="en-US" altLang="zh-TW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Astaxanthin</a:t>
            </a:r>
            <a:r>
              <a:rPr kumimoji="0" lang="en-US" altLang="zh-TW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/>
            </a:r>
            <a:br>
              <a:rPr kumimoji="0" lang="en-US" altLang="zh-TW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</a:br>
            <a:r>
              <a:rPr kumimoji="0" lang="en-US" altLang="zh-TW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Cardio &amp; Visual Vitality</a:t>
            </a:r>
            <a:r>
              <a:rPr kumimoji="0" lang="en-US" altLang="zh-TW" sz="4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Formula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029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首次推出品牌系列！</a:t>
            </a:r>
            <a:endParaRPr lang="en-US" altLang="zh-TW" sz="3000" dirty="0" smtClean="0">
              <a:solidFill>
                <a:srgbClr val="FFFF00"/>
              </a:solidFill>
              <a:latin typeface="華康儷中黑" pitchFamily="49" charset="-120"/>
              <a:ea typeface="華康儷中黑" pitchFamily="49" charset="-120"/>
            </a:endParaRPr>
          </a:p>
          <a:p>
            <a:r>
              <a:rPr lang="en-US" sz="3000" dirty="0" smtClean="0">
                <a:solidFill>
                  <a:srgbClr val="FFFF00"/>
                </a:solidFill>
                <a:ea typeface="華康儷中黑" pitchFamily="49" charset="-120"/>
              </a:rPr>
              <a:t>A BRAND NEW LINE!</a:t>
            </a:r>
            <a:endParaRPr lang="en-US" sz="3000" dirty="0">
              <a:solidFill>
                <a:srgbClr val="FFFF00"/>
              </a:solidFill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zh-TW" altLang="en-US" sz="3700" dirty="0" smtClean="0">
                <a:latin typeface="+mn-lt"/>
                <a:ea typeface="華康儷中黑" pitchFamily="49" charset="-120"/>
              </a:rPr>
              <a:t>健康風險</a:t>
            </a:r>
            <a:r>
              <a:rPr lang="en-US" altLang="zh-TW" sz="3700" b="1" dirty="0" smtClean="0">
                <a:latin typeface="+mn-lt"/>
                <a:ea typeface="華康儷中黑" pitchFamily="49" charset="-120"/>
              </a:rPr>
              <a:t/>
            </a:r>
            <a:br>
              <a:rPr lang="en-US" altLang="zh-TW" sz="3700" b="1" dirty="0" smtClean="0">
                <a:latin typeface="+mn-lt"/>
                <a:ea typeface="華康儷中黑" pitchFamily="49" charset="-120"/>
              </a:rPr>
            </a:br>
            <a:r>
              <a:rPr lang="en-US" altLang="zh-TW" sz="3300" b="1" dirty="0" smtClean="0">
                <a:latin typeface="+mn-lt"/>
                <a:ea typeface="華康儷中黑" pitchFamily="49" charset="-120"/>
              </a:rPr>
              <a:t>Health Risks</a:t>
            </a:r>
            <a:endParaRPr lang="en-US" sz="3300" b="1" dirty="0">
              <a:latin typeface="+mn-lt"/>
              <a:ea typeface="華康儷中黑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60.4%</a:t>
            </a:r>
            <a:endParaRPr lang="en-US" sz="1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的人體能活動量不足</a:t>
            </a:r>
            <a:r>
              <a:rPr lang="en-US" altLang="zh-TW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/>
            </a:r>
            <a:br>
              <a:rPr lang="en-US" altLang="zh-TW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</a:br>
            <a:r>
              <a:rPr lang="en-US" altLang="zh-TW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of people lack physical activity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143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FFFF"/>
                </a:solidFill>
              </a:rPr>
              <a:t>82%</a:t>
            </a:r>
            <a:endParaRPr lang="en-US" sz="1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194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a typeface="華康儷中黑" pitchFamily="49" charset="-120"/>
              </a:rPr>
              <a:t>的人每日</a:t>
            </a:r>
            <a:r>
              <a:rPr lang="en-US" altLang="zh-TW" sz="3200" dirty="0" smtClean="0">
                <a:solidFill>
                  <a:srgbClr val="FFFFFF"/>
                </a:solidFill>
                <a:ea typeface="華康儷中黑" pitchFamily="49" charset="-120"/>
              </a:rPr>
              <a:t/>
            </a:r>
            <a:br>
              <a:rPr lang="en-US" altLang="zh-TW" sz="3200" dirty="0" smtClean="0">
                <a:solidFill>
                  <a:srgbClr val="FFFFFF"/>
                </a:solidFill>
                <a:ea typeface="華康儷中黑" pitchFamily="49" charset="-120"/>
              </a:rPr>
            </a:br>
            <a:r>
              <a:rPr lang="zh-TW" altLang="en-US" sz="3200" dirty="0" smtClean="0">
                <a:solidFill>
                  <a:srgbClr val="FFFFFF"/>
                </a:solidFill>
                <a:ea typeface="華康儷中黑" pitchFamily="49" charset="-120"/>
              </a:rPr>
              <a:t>進食蔬果不足</a:t>
            </a:r>
            <a:r>
              <a:rPr lang="en-US" altLang="zh-TW" sz="3200" dirty="0" smtClean="0">
                <a:solidFill>
                  <a:srgbClr val="FFFFFF"/>
                </a:solidFill>
                <a:ea typeface="華康儷中黑" pitchFamily="49" charset="-120"/>
              </a:rPr>
              <a:t/>
            </a:r>
            <a:br>
              <a:rPr lang="en-US" altLang="zh-TW" sz="3200" dirty="0" smtClean="0">
                <a:solidFill>
                  <a:srgbClr val="FFFFFF"/>
                </a:solidFill>
                <a:ea typeface="華康儷中黑" pitchFamily="49" charset="-120"/>
              </a:rPr>
            </a:br>
            <a:r>
              <a:rPr lang="en-US" altLang="zh-TW" sz="3200" dirty="0" smtClean="0">
                <a:solidFill>
                  <a:srgbClr val="FFFFFF"/>
                </a:solidFill>
                <a:ea typeface="華康儷中黑" pitchFamily="49" charset="-120"/>
              </a:rPr>
              <a:t>of people do not intake sufficient vegetable and fruits on a daily basis </a:t>
            </a:r>
            <a:r>
              <a:rPr lang="en-US" sz="3200" dirty="0" smtClean="0">
                <a:solidFill>
                  <a:srgbClr val="FFFFFF"/>
                </a:solidFill>
                <a:ea typeface="華康儷中黑" pitchFamily="49" charset="-120"/>
              </a:rPr>
              <a:t> </a:t>
            </a:r>
            <a:endParaRPr lang="en-US" sz="3200" dirty="0">
              <a:solidFill>
                <a:srgbClr val="FFFFFF"/>
              </a:solidFill>
              <a:ea typeface="華康儷中黑" pitchFamily="49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324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>
                <a:solidFill>
                  <a:schemeClr val="bg1"/>
                </a:solidFill>
                <a:ea typeface="華康儷中黑" pitchFamily="49" charset="-120"/>
              </a:rPr>
              <a:t>資料來源</a:t>
            </a:r>
            <a:r>
              <a:rPr lang="en-US" altLang="zh-TW" sz="1200" dirty="0" smtClean="0">
                <a:solidFill>
                  <a:schemeClr val="bg1"/>
                </a:solidFill>
                <a:ea typeface="華康儷中黑" pitchFamily="49" charset="-120"/>
              </a:rPr>
              <a:t>Source: </a:t>
            </a:r>
            <a:r>
              <a:rPr lang="zh-TW" altLang="en-US" sz="1200" dirty="0" smtClean="0">
                <a:solidFill>
                  <a:schemeClr val="bg1"/>
                </a:solidFill>
                <a:ea typeface="華康儷中黑" pitchFamily="49" charset="-120"/>
              </a:rPr>
              <a:t>香港特別行政區政府衛生署衛生防護中心</a:t>
            </a:r>
            <a:r>
              <a:rPr lang="en-US" altLang="zh-TW" sz="1200" dirty="0" smtClean="0">
                <a:solidFill>
                  <a:schemeClr val="bg1"/>
                </a:solidFill>
                <a:ea typeface="華康儷中黑" pitchFamily="49" charset="-120"/>
              </a:rPr>
              <a:t>Centre for Health Protection, Department of Health ,The Government of the Hong Kong Special Administrative Region  </a:t>
            </a:r>
            <a:endParaRPr lang="en-US" sz="1200" dirty="0" smtClean="0">
              <a:solidFill>
                <a:schemeClr val="bg1"/>
              </a:solidFill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19200"/>
            <a:ext cx="5181600" cy="3276600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dirty="0" smtClean="0">
                <a:ea typeface="華康儷中黑" pitchFamily="49" charset="-120"/>
              </a:rPr>
              <a:t>支援心血管健康</a:t>
            </a:r>
            <a:endParaRPr lang="en-US" altLang="zh-TW" sz="2800" dirty="0" smtClean="0">
              <a:ea typeface="華康儷中黑" pitchFamily="49" charset="-120"/>
            </a:endParaRPr>
          </a:p>
          <a:p>
            <a:pPr lvl="0"/>
            <a:r>
              <a:rPr lang="zh-TW" altLang="en-US" sz="2800" dirty="0" smtClean="0">
                <a:ea typeface="華康儷中黑" pitchFamily="49" charset="-120"/>
              </a:rPr>
              <a:t>促進視力健康</a:t>
            </a:r>
            <a:endParaRPr lang="en-US" altLang="zh-TW" sz="2800" dirty="0" smtClean="0">
              <a:ea typeface="華康儷中黑" pitchFamily="49" charset="-120"/>
            </a:endParaRPr>
          </a:p>
          <a:p>
            <a:pPr lvl="0"/>
            <a:r>
              <a:rPr lang="zh-TW" altLang="en-US" sz="2800" dirty="0" smtClean="0">
                <a:ea typeface="華康儷中黑" pitchFamily="49" charset="-120"/>
              </a:rPr>
              <a:t>提供強效抗氧化防護</a:t>
            </a:r>
            <a:endParaRPr lang="en-US" altLang="zh-TW" sz="2800" dirty="0" smtClean="0">
              <a:ea typeface="華康儷中黑" pitchFamily="49" charset="-120"/>
            </a:endParaRPr>
          </a:p>
          <a:p>
            <a:pPr lvl="0"/>
            <a:r>
              <a:rPr lang="zh-TW" altLang="en-US" sz="2800" dirty="0" smtClean="0">
                <a:ea typeface="華康儷中黑" pitchFamily="49" charset="-120"/>
              </a:rPr>
              <a:t>促進肌膚健康</a:t>
            </a:r>
            <a:endParaRPr lang="en-US" altLang="zh-TW" sz="2800" dirty="0" smtClean="0">
              <a:ea typeface="華康儷中黑" pitchFamily="49" charset="-120"/>
            </a:endParaRPr>
          </a:p>
          <a:p>
            <a:pPr lvl="0"/>
            <a:r>
              <a:rPr lang="zh-TW" altLang="en-US" sz="2800" dirty="0" smtClean="0">
                <a:ea typeface="華康儷中黑" pitchFamily="49" charset="-120"/>
              </a:rPr>
              <a:t>支援肌肉耐力與表現</a:t>
            </a:r>
            <a:endParaRPr lang="en-US" altLang="zh-TW" sz="2800" dirty="0" smtClean="0">
              <a:ea typeface="華康儷中黑" pitchFamily="49" charset="-120"/>
            </a:endParaRPr>
          </a:p>
        </p:txBody>
      </p:sp>
      <p:pic>
        <p:nvPicPr>
          <p:cNvPr id="5" name="Picture 4" descr="J:\Market HK\Flyer for reference\product logo\HKPrimeAstaxanthinImage_130829.png"/>
          <p:cNvPicPr>
            <a:picLocks noChangeAspect="1" noChangeArrowheads="1"/>
          </p:cNvPicPr>
          <p:nvPr/>
        </p:nvPicPr>
        <p:blipFill>
          <a:blip r:embed="rId4" cstate="print"/>
          <a:srcRect l="26744" t="6202" r="22129" b="43267"/>
          <a:stretch>
            <a:fillRect/>
          </a:stretch>
        </p:blipFill>
        <p:spPr bwMode="auto">
          <a:xfrm>
            <a:off x="761442" y="2438400"/>
            <a:ext cx="2057958" cy="3962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33800" y="3886200"/>
            <a:ext cx="52578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華康儷中黑" pitchFamily="49" charset="-120"/>
              </a:rPr>
              <a:t>Supports cardiovascular health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華康儷中黑" pitchFamily="49" charset="-120"/>
              </a:rPr>
              <a:t>Promotes healthy vision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華康儷中黑" pitchFamily="49" charset="-120"/>
              </a:rPr>
              <a:t>Provides powerful antioxidant defense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華康儷中黑" pitchFamily="49" charset="-120"/>
              </a:rPr>
              <a:t>Promotes healthy skin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華康儷中黑" pitchFamily="49" charset="-120"/>
              </a:rPr>
              <a:t>Supports muscle endurance and performance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9220200" cy="762000"/>
          </a:xfrm>
        </p:spPr>
        <p:txBody>
          <a:bodyPr>
            <a:normAutofit fontScale="90000"/>
          </a:bodyPr>
          <a:lstStyle/>
          <a:p>
            <a:r>
              <a:rPr lang="en-US" sz="3700" b="1" dirty="0" smtClean="0">
                <a:latin typeface="+mn-lt"/>
                <a:ea typeface="華康儷中黑" pitchFamily="49" charset="-120"/>
              </a:rPr>
              <a:t>Prime</a:t>
            </a:r>
            <a:r>
              <a:rPr lang="zh-TW" altLang="en-US" sz="4000" b="1" dirty="0" smtClean="0">
                <a:ea typeface="華康儷中黑" pitchFamily="49" charset="-120"/>
              </a:rPr>
              <a:t>™</a:t>
            </a:r>
            <a:r>
              <a:rPr lang="zh-TW" altLang="en-US" sz="3700" dirty="0" smtClean="0">
                <a:latin typeface="+mn-lt"/>
                <a:ea typeface="華康儷中黑" pitchFamily="49" charset="-120"/>
              </a:rPr>
              <a:t>蝦紅素</a:t>
            </a:r>
            <a:r>
              <a:rPr lang="en-US" altLang="zh-TW" sz="3700" dirty="0" smtClean="0">
                <a:latin typeface="+mn-lt"/>
                <a:ea typeface="華康儷中黑" pitchFamily="49" charset="-120"/>
              </a:rPr>
              <a:t> – </a:t>
            </a:r>
            <a:r>
              <a:rPr lang="zh-TW" altLang="en-US" sz="3700" dirty="0" smtClean="0">
                <a:latin typeface="+mn-lt"/>
                <a:ea typeface="華康儷中黑" pitchFamily="49" charset="-120"/>
              </a:rPr>
              <a:t>健心明目配方</a:t>
            </a:r>
            <a:r>
              <a:rPr lang="en-US" altLang="zh-TW" sz="3300" b="1" dirty="0" smtClean="0">
                <a:latin typeface="+mn-lt"/>
                <a:ea typeface="華康儷中黑" pitchFamily="49" charset="-120"/>
              </a:rPr>
              <a:t/>
            </a:r>
            <a:br>
              <a:rPr lang="en-US" altLang="zh-TW" sz="3300" b="1" dirty="0" smtClean="0">
                <a:latin typeface="+mn-lt"/>
                <a:ea typeface="華康儷中黑" pitchFamily="49" charset="-120"/>
              </a:rPr>
            </a:br>
            <a:r>
              <a:rPr lang="en-US" altLang="zh-TW" sz="3100" b="1" dirty="0" smtClean="0">
                <a:latin typeface="+mn-lt"/>
                <a:ea typeface="華康儷中黑" pitchFamily="49" charset="-120"/>
              </a:rPr>
              <a:t>Prime</a:t>
            </a:r>
            <a:r>
              <a:rPr lang="zh-TW" altLang="en-US" sz="3100" b="1" dirty="0" smtClean="0">
                <a:ea typeface="華康儷中黑" pitchFamily="49" charset="-120"/>
              </a:rPr>
              <a:t>™ </a:t>
            </a:r>
            <a:r>
              <a:rPr lang="en-US" altLang="zh-TW" sz="3100" b="1" dirty="0" err="1" smtClean="0">
                <a:latin typeface="+mn-lt"/>
                <a:ea typeface="華康儷中黑" pitchFamily="49" charset="-120"/>
              </a:rPr>
              <a:t>Astaxanthin</a:t>
            </a:r>
            <a:r>
              <a:rPr lang="en-US" altLang="zh-TW" sz="3100" b="1" dirty="0" smtClean="0">
                <a:latin typeface="+mn-lt"/>
                <a:ea typeface="華康儷中黑" pitchFamily="49" charset="-120"/>
              </a:rPr>
              <a:t> – Cardio and Visual Vitality Formula </a:t>
            </a:r>
            <a:endParaRPr lang="en-US" sz="3100" b="1" dirty="0">
              <a:latin typeface="+mn-lt"/>
              <a:ea typeface="華康儷中黑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9600" y="126736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err="1" smtClean="0">
                <a:solidFill>
                  <a:srgbClr val="FFFF00"/>
                </a:solidFill>
              </a:rPr>
              <a:t>AstaREAL</a:t>
            </a:r>
            <a:r>
              <a:rPr lang="en-US" altLang="zh-TW" sz="4000" b="1" dirty="0" smtClean="0">
                <a:solidFill>
                  <a:srgbClr val="FFFF00"/>
                </a:solidFill>
                <a:latin typeface="Calibri"/>
              </a:rPr>
              <a:t>®</a:t>
            </a:r>
            <a:r>
              <a:rPr lang="zh-TW" altLang="en-US" sz="4000" dirty="0" smtClean="0">
                <a:solidFill>
                  <a:srgbClr val="FFFF00"/>
                </a:solidFill>
                <a:ea typeface="華康儷中黑" pitchFamily="49" charset="-120"/>
              </a:rPr>
              <a:t>蝦紅素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33890" t="22222" r="32223" b="6667"/>
          <a:stretch>
            <a:fillRect/>
          </a:stretch>
        </p:blipFill>
        <p:spPr bwMode="auto">
          <a:xfrm>
            <a:off x="1828800" y="152400"/>
            <a:ext cx="5029200" cy="65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81199" y="2397602"/>
            <a:ext cx="855487" cy="2860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9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3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Prime</a:t>
            </a:r>
            <a:r>
              <a:rPr lang="zh-TW" altLang="en-US" sz="33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™</a:t>
            </a:r>
            <a:r>
              <a:rPr kumimoji="0" lang="zh-TW" alt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蝦紅素</a:t>
            </a:r>
            <a:r>
              <a:rPr kumimoji="0" lang="en-US" altLang="zh-TW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– </a:t>
            </a:r>
            <a:r>
              <a:rPr kumimoji="0" lang="zh-TW" alt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健心明目配方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</a:br>
            <a:r>
              <a:rPr lang="en-US" altLang="zh-TW" sz="28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Prime</a:t>
            </a:r>
            <a:r>
              <a:rPr lang="zh-TW" altLang="en-US" sz="28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™ </a:t>
            </a:r>
            <a:r>
              <a:rPr lang="en-US" altLang="zh-TW" sz="2800" b="1" dirty="0" err="1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Astaxanthin</a:t>
            </a:r>
            <a:r>
              <a:rPr lang="en-US" altLang="zh-TW" sz="28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 – Cardio and Visual Vitality Formula </a:t>
            </a:r>
            <a:endParaRPr lang="en-US" sz="2800" b="1" dirty="0">
              <a:solidFill>
                <a:schemeClr val="bg1"/>
              </a:solidFill>
              <a:ea typeface="華康儷中黑" pitchFamily="49" charset="-12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590800"/>
            <a:ext cx="5791200" cy="2819400"/>
          </a:xfrm>
          <a:prstGeom prst="rect">
            <a:avLst/>
          </a:prstGeom>
          <a:gradFill flip="none" rotWithShape="1">
            <a:gsLst>
              <a:gs pos="0">
                <a:srgbClr val="2999C4">
                  <a:alpha val="91000"/>
                </a:srgbClr>
              </a:gs>
              <a:gs pos="65000">
                <a:srgbClr val="FFFFFF">
                  <a:alpha val="0"/>
                </a:srgbClr>
              </a:gs>
            </a:gsLst>
            <a:lin ang="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36837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000" dirty="0" smtClean="0">
                <a:ea typeface="華康儷中黑" pitchFamily="49" charset="-120"/>
              </a:rPr>
              <a:t>HK14500 </a:t>
            </a:r>
          </a:p>
          <a:p>
            <a:r>
              <a:rPr lang="en-US" sz="2800" dirty="0" smtClean="0">
                <a:ea typeface="華康儷中黑" pitchFamily="49" charset="-120"/>
              </a:rPr>
              <a:t>DC: $237.0</a:t>
            </a:r>
          </a:p>
          <a:p>
            <a:r>
              <a:rPr lang="en-US" sz="2800" dirty="0" smtClean="0">
                <a:ea typeface="華康儷中黑" pitchFamily="49" charset="-120"/>
              </a:rPr>
              <a:t>SR: $332.0</a:t>
            </a:r>
          </a:p>
          <a:p>
            <a:r>
              <a:rPr lang="en-US" sz="2800" dirty="0" smtClean="0">
                <a:ea typeface="華康儷中黑" pitchFamily="49" charset="-120"/>
              </a:rPr>
              <a:t>BV: 23.00</a:t>
            </a:r>
            <a:endParaRPr lang="en-US" sz="2800" dirty="0">
              <a:ea typeface="華康儷中黑" pitchFamily="49" charset="-120"/>
            </a:endParaRPr>
          </a:p>
        </p:txBody>
      </p:sp>
      <p:pic>
        <p:nvPicPr>
          <p:cNvPr id="7" name="Picture 6" descr="J:\Market HK\Flyer for reference\product logo\HKPrimeAstaxanthinImage_130829.png"/>
          <p:cNvPicPr>
            <a:picLocks noChangeAspect="1" noChangeArrowheads="1"/>
          </p:cNvPicPr>
          <p:nvPr/>
        </p:nvPicPr>
        <p:blipFill>
          <a:blip r:embed="rId3" cstate="print"/>
          <a:srcRect l="26744" t="6202" r="22129" b="43267"/>
          <a:stretch>
            <a:fillRect/>
          </a:stretch>
        </p:blipFill>
        <p:spPr bwMode="auto">
          <a:xfrm>
            <a:off x="6477000" y="1752600"/>
            <a:ext cx="2105744" cy="405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9253168"/>
              </p:ext>
            </p:extLst>
          </p:nvPr>
        </p:nvGraphicFramePr>
        <p:xfrm>
          <a:off x="0" y="1371600"/>
          <a:ext cx="9144000" cy="530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76400"/>
                <a:gridCol w="1828800"/>
                <a:gridCol w="1828800"/>
                <a:gridCol w="1828800"/>
              </a:tblGrid>
              <a:tr h="13222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產品</a:t>
                      </a:r>
                      <a:r>
                        <a:rPr lang="en-US" altLang="zh-TW" sz="160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60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>Products</a:t>
                      </a:r>
                      <a:endParaRPr lang="en-US" sz="16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每使用份量</a:t>
                      </a:r>
                      <a:r>
                        <a:rPr lang="en-US" altLang="zh-TW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zh-TW" altLang="en-US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蝦紅素含量</a:t>
                      </a:r>
                      <a:r>
                        <a:rPr lang="en-US" altLang="zh-TW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altLang="zh-TW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Amount of </a:t>
                      </a:r>
                      <a:r>
                        <a:rPr lang="en-US" altLang="zh-TW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Astaxanthin</a:t>
                      </a:r>
                      <a:r>
                        <a:rPr lang="en-US" altLang="zh-TW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 </a:t>
                      </a:r>
                      <a:br>
                        <a:rPr lang="en-US" altLang="zh-TW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altLang="zh-TW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per serving</a:t>
                      </a:r>
                      <a:endParaRPr lang="en-US" sz="16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  <a:ea typeface="華康儷中黑" pitchFamily="49" charset="-120"/>
                        </a:rPr>
                        <a:t>AstaREAL</a:t>
                      </a: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>®</a:t>
                      </a:r>
                      <a:endParaRPr lang="en-US" sz="16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食用份量</a:t>
                      </a:r>
                      <a: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  <a:t>/</a:t>
                      </a: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零售價</a:t>
                      </a: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>Servings</a:t>
                      </a:r>
                      <a:r>
                        <a:rPr lang="en-US" sz="1600" baseline="0" dirty="0" smtClean="0">
                          <a:latin typeface="+mn-lt"/>
                          <a:ea typeface="華康儷中黑" pitchFamily="49" charset="-120"/>
                        </a:rPr>
                        <a:t> / Price</a:t>
                      </a:r>
                      <a:endParaRPr lang="en-US" sz="16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每</a:t>
                      </a: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食用份量</a:t>
                      </a:r>
                      <a: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零售價</a:t>
                      </a: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>Price per Serving</a:t>
                      </a:r>
                      <a:endParaRPr lang="en-US" sz="16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11161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  <a:ea typeface="華康儷中黑" pitchFamily="49" charset="-120"/>
                        </a:rPr>
                        <a:t>Prime</a:t>
                      </a: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蝦紅素</a:t>
                      </a:r>
                      <a: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健心明目配方</a:t>
                      </a:r>
                      <a:r>
                        <a:rPr lang="en-US" altLang="zh-TW" sz="1400" b="1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400" b="1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sz="1400" b="1" dirty="0" smtClean="0">
                          <a:latin typeface="+mn-lt"/>
                          <a:ea typeface="華康儷中黑" pitchFamily="49" charset="-120"/>
                        </a:rPr>
                        <a:t>Prime</a:t>
                      </a:r>
                      <a:r>
                        <a:rPr lang="en-US" altLang="zh-TW" sz="1400" b="1" baseline="0" dirty="0" smtClean="0">
                          <a:latin typeface="+mn-lt"/>
                          <a:ea typeface="華康儷中黑" pitchFamily="49" charset="-120"/>
                        </a:rPr>
                        <a:t> </a:t>
                      </a:r>
                      <a:r>
                        <a:rPr lang="en-US" altLang="zh-TW" sz="1400" b="1" dirty="0" err="1" smtClean="0">
                          <a:latin typeface="+mn-lt"/>
                          <a:ea typeface="華康儷中黑" pitchFamily="49" charset="-120"/>
                        </a:rPr>
                        <a:t>Astaxanthin</a:t>
                      </a:r>
                      <a:r>
                        <a:rPr lang="en-US" altLang="zh-TW" sz="1400" b="1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400" b="1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sz="1400" b="1" dirty="0" smtClean="0">
                          <a:latin typeface="+mn-lt"/>
                          <a:ea typeface="華康儷中黑" pitchFamily="49" charset="-120"/>
                        </a:rPr>
                        <a:t>Cardio</a:t>
                      </a:r>
                      <a:r>
                        <a:rPr lang="en-US" altLang="zh-TW" sz="1400" b="1" baseline="0" dirty="0" smtClean="0">
                          <a:latin typeface="+mn-lt"/>
                          <a:ea typeface="華康儷中黑" pitchFamily="49" charset="-120"/>
                        </a:rPr>
                        <a:t> and Visual Vitality Formula</a:t>
                      </a:r>
                      <a:endParaRPr lang="en-US" sz="14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+mn-lt"/>
                          <a:ea typeface="華康儷中黑" pitchFamily="49" charset="-120"/>
                        </a:rPr>
                        <a:t>6</a:t>
                      </a:r>
                      <a:endParaRPr lang="en-US" sz="36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36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</a:rPr>
                        <a:t>30/ $332.0</a:t>
                      </a:r>
                      <a:endParaRPr lang="en-US" sz="20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</a:rPr>
                        <a:t>$11.1</a:t>
                      </a:r>
                      <a:endParaRPr lang="en-US" sz="20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627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  <a:ea typeface="華康儷中黑" pitchFamily="49" charset="-120"/>
                        </a:rPr>
                        <a:t>Fancl</a:t>
                      </a:r>
                      <a:r>
                        <a:rPr lang="en-US" sz="1600" dirty="0" smtClean="0">
                          <a:latin typeface="+mn-lt"/>
                          <a:ea typeface="華康儷中黑" pitchFamily="49" charset="-120"/>
                        </a:rPr>
                        <a:t>-</a:t>
                      </a:r>
                      <a:r>
                        <a:rPr lang="zh-TW" altLang="en-US" sz="1600" dirty="0" smtClean="0">
                          <a:latin typeface="+mn-lt"/>
                          <a:ea typeface="華康儷中黑" pitchFamily="49" charset="-120"/>
                        </a:rPr>
                        <a:t>蝦青素</a:t>
                      </a:r>
                      <a:r>
                        <a:rPr lang="en-US" sz="1400" dirty="0" err="1" smtClean="0">
                          <a:latin typeface="+mn-lt"/>
                          <a:ea typeface="華康儷中黑" pitchFamily="49" charset="-120"/>
                        </a:rPr>
                        <a:t>Astaxanthin</a:t>
                      </a:r>
                      <a:endParaRPr lang="en-US" sz="14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6</a:t>
                      </a:r>
                      <a:r>
                        <a:rPr lang="en-US" sz="2000" baseline="0" dirty="0" smtClean="0">
                          <a:latin typeface="+mn-lt"/>
                          <a:ea typeface="華康儷中黑" pitchFamily="49" charset="-120"/>
                        </a:rPr>
                        <a:t> 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30/ $389.0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$13.0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262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ea typeface="華康儷中黑" pitchFamily="49" charset="-120"/>
                        </a:rPr>
                        <a:t>Puritan's Pride- </a:t>
                      </a:r>
                      <a:r>
                        <a:rPr lang="en-US" sz="1400" dirty="0" err="1" smtClean="0">
                          <a:latin typeface="+mn-lt"/>
                          <a:ea typeface="華康儷中黑" pitchFamily="49" charset="-120"/>
                        </a:rPr>
                        <a:t>Astxanthin</a:t>
                      </a:r>
                      <a:endParaRPr lang="en-US" sz="14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5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60/ $214.4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$3.6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125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n-lt"/>
                          <a:ea typeface="華康儷中黑" pitchFamily="49" charset="-120"/>
                        </a:rPr>
                        <a:t>Futurebiotics</a:t>
                      </a:r>
                      <a:r>
                        <a:rPr lang="en-US" sz="1400" dirty="0" smtClean="0">
                          <a:latin typeface="+mn-lt"/>
                          <a:ea typeface="華康儷中黑" pitchFamily="49" charset="-120"/>
                        </a:rPr>
                        <a:t>- </a:t>
                      </a:r>
                      <a:r>
                        <a:rPr lang="en-US" sz="1400" dirty="0" err="1" smtClean="0">
                          <a:latin typeface="+mn-lt"/>
                          <a:ea typeface="華康儷中黑" pitchFamily="49" charset="-120"/>
                        </a:rPr>
                        <a:t>Astaxanthin</a:t>
                      </a:r>
                      <a:endParaRPr lang="en-US" sz="14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4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dirty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30/ $140.0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$4.7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5890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ea typeface="華康儷中黑" pitchFamily="49" charset="-120"/>
                        </a:rPr>
                        <a:t>Doctor's Best- Best </a:t>
                      </a:r>
                      <a:r>
                        <a:rPr lang="en-US" sz="1400" dirty="0" err="1" smtClean="0">
                          <a:latin typeface="+mn-lt"/>
                          <a:ea typeface="華康儷中黑" pitchFamily="49" charset="-120"/>
                        </a:rPr>
                        <a:t>Astaxanthin</a:t>
                      </a:r>
                      <a:endParaRPr lang="en-US" sz="14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3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30/ $202.7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$6.8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5890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ea typeface="華康儷中黑" pitchFamily="49" charset="-120"/>
                        </a:rPr>
                        <a:t>Source Naturals- </a:t>
                      </a:r>
                      <a:r>
                        <a:rPr lang="en-US" sz="1400" dirty="0" err="1" smtClean="0">
                          <a:latin typeface="+mn-lt"/>
                          <a:ea typeface="華康儷中黑" pitchFamily="49" charset="-120"/>
                        </a:rPr>
                        <a:t>Astaxanthin</a:t>
                      </a:r>
                      <a:r>
                        <a:rPr lang="en-US" sz="1400" dirty="0" smtClean="0">
                          <a:latin typeface="+mn-lt"/>
                          <a:ea typeface="華康儷中黑" pitchFamily="49" charset="-120"/>
                        </a:rPr>
                        <a:t> </a:t>
                      </a:r>
                      <a:endParaRPr lang="en-US" sz="14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2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60/ $148.0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ea typeface="華康儷中黑" pitchFamily="49" charset="-120"/>
                        </a:rPr>
                        <a:t>$2.5</a:t>
                      </a:r>
                      <a:endParaRPr lang="en-US" sz="200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915400" cy="121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Prime</a:t>
            </a:r>
            <a:r>
              <a:rPr lang="zh-TW" altLang="en-US" sz="3300" b="1" dirty="0" smtClean="0">
                <a:solidFill>
                  <a:schemeClr val="bg1"/>
                </a:solidFill>
                <a:ea typeface="華康儷中黑" pitchFamily="49" charset="-120"/>
              </a:rPr>
              <a:t>™</a:t>
            </a:r>
            <a:r>
              <a:rPr kumimoji="0" lang="zh-TW" alt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蝦紅素</a:t>
            </a:r>
            <a:r>
              <a:rPr kumimoji="0" lang="en-US" altLang="zh-TW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– </a:t>
            </a:r>
            <a:r>
              <a:rPr kumimoji="0" lang="zh-TW" alt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健心明目配方</a:t>
            </a:r>
            <a:r>
              <a:rPr lang="zh-TW" altLang="en-US" sz="33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市場比較</a:t>
            </a:r>
            <a:r>
              <a:rPr kumimoji="0" lang="en-US" altLang="zh-TW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/>
            </a:r>
            <a:br>
              <a:rPr kumimoji="0" lang="en-US" altLang="zh-TW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</a:b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Prime</a:t>
            </a:r>
            <a:r>
              <a:rPr lang="zh-TW" altLang="en-US" sz="2800" b="1" dirty="0" smtClean="0">
                <a:solidFill>
                  <a:schemeClr val="bg1"/>
                </a:solidFill>
                <a:ea typeface="華康儷中黑" pitchFamily="49" charset="-120"/>
              </a:rPr>
              <a:t>™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Astaxanthin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– Cardio and Visual Vitality Formula Produc</a:t>
            </a:r>
            <a:r>
              <a:rPr lang="en-US" altLang="zh-TW" sz="2800" b="1" noProof="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t Comparison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2362200"/>
            <a:ext cx="6019800" cy="2305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最新趨勢：健康飲品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Functional Drinks 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Go Mainstream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華康儷中黑" pitchFamily="49" charset="-120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15537"/>
            <a:ext cx="8229600" cy="10559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華康儷中黑" pitchFamily="49" charset="-120"/>
                <a:cs typeface="+mj-cs"/>
              </a:rPr>
              <a:t>2013 </a:t>
            </a:r>
            <a:r>
              <a:rPr kumimoji="0" lang="zh-TW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華康儷中黑" pitchFamily="49" charset="-120"/>
                <a:cs typeface="+mj-cs"/>
              </a:rPr>
              <a:t>新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  <a:cs typeface="+mj-cs"/>
              </a:rPr>
              <a:t>產品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  <a:cs typeface="+mj-cs"/>
              </a:rPr>
              <a:t>New PRODUCTS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ea typeface="華康儷中黑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9" y="4343400"/>
            <a:ext cx="6019799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華康儷中黑" pitchFamily="49" charset="-120"/>
              </a:rPr>
              <a:t>30</a:t>
            </a:r>
            <a:r>
              <a:rPr lang="en-US" sz="2400" dirty="0" smtClean="0">
                <a:ea typeface="華康儷中黑" pitchFamily="49" charset="-120"/>
              </a:rPr>
              <a:t>% - </a:t>
            </a:r>
            <a:r>
              <a:rPr lang="zh-TW" altLang="en-US" sz="2400" dirty="0" smtClean="0">
                <a:ea typeface="華康儷中黑" pitchFamily="49" charset="-120"/>
              </a:rPr>
              <a:t>至</a:t>
            </a:r>
            <a:r>
              <a:rPr lang="en-US" altLang="zh-TW" sz="2400" dirty="0" smtClean="0">
                <a:ea typeface="華康儷中黑" pitchFamily="49" charset="-120"/>
              </a:rPr>
              <a:t>2017</a:t>
            </a:r>
            <a:r>
              <a:rPr lang="zh-TW" altLang="en-US" sz="2400" dirty="0" smtClean="0">
                <a:ea typeface="華康儷中黑" pitchFamily="49" charset="-120"/>
              </a:rPr>
              <a:t>年，針對心血管健康的食品與飲料的預期銷售增長比率</a:t>
            </a:r>
            <a:endParaRPr lang="en-US" sz="2400" dirty="0" smtClean="0">
              <a:ea typeface="華康儷中黑" pitchFamily="49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6334780"/>
            <a:ext cx="8839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資料來源 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Source: </a:t>
            </a:r>
            <a:r>
              <a:rPr lang="en-US" sz="1400" i="1" dirty="0" err="1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Euromonitor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 International,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“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</a:rPr>
              <a:t>Cardiovascular Health Positioned Products Remain Dynamic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”, March 2013</a:t>
            </a:r>
            <a:endParaRPr lang="en-US" sz="1400" i="1" dirty="0" smtClean="0">
              <a:solidFill>
                <a:srgbClr val="FFFFFF"/>
              </a:solidFill>
              <a:ea typeface="華康儷中黑" pitchFamily="49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202282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ea typeface="華康儷中黑" pitchFamily="49" charset="-120"/>
              </a:rPr>
              <a:t>$2,740</a:t>
            </a:r>
            <a:r>
              <a:rPr lang="zh-TW" altLang="en-US" sz="2800" dirty="0" smtClean="0">
                <a:solidFill>
                  <a:srgbClr val="FFFFFF"/>
                </a:solidFill>
                <a:ea typeface="華康儷中黑" pitchFamily="49" charset="-120"/>
              </a:rPr>
              <a:t>億美元 </a:t>
            </a:r>
            <a:r>
              <a:rPr lang="en-US" altLang="zh-TW" sz="2800" b="1" dirty="0" smtClean="0">
                <a:solidFill>
                  <a:srgbClr val="FFFFFF"/>
                </a:solidFill>
                <a:ea typeface="華康儷中黑" pitchFamily="49" charset="-120"/>
              </a:rPr>
              <a:t>- </a:t>
            </a:r>
            <a:r>
              <a:rPr lang="en-US" sz="2400" dirty="0" smtClean="0">
                <a:solidFill>
                  <a:srgbClr val="FFFFFF"/>
                </a:solidFill>
                <a:ea typeface="華康儷中黑" pitchFamily="49" charset="-120"/>
              </a:rPr>
              <a:t>2011</a:t>
            </a:r>
            <a:r>
              <a:rPr lang="zh-TW" altLang="en-US" sz="2400" dirty="0" smtClean="0">
                <a:solidFill>
                  <a:srgbClr val="FFFFFF"/>
                </a:solidFill>
                <a:ea typeface="華康儷中黑" pitchFamily="49" charset="-120"/>
              </a:rPr>
              <a:t>年全球健康飲品的總零售額。至</a:t>
            </a:r>
            <a:r>
              <a:rPr lang="en-US" altLang="zh-TW" sz="2400" dirty="0" smtClean="0">
                <a:solidFill>
                  <a:srgbClr val="FFFFFF"/>
                </a:solidFill>
                <a:ea typeface="華康儷中黑" pitchFamily="49" charset="-120"/>
              </a:rPr>
              <a:t>2016</a:t>
            </a:r>
            <a:r>
              <a:rPr lang="zh-TW" altLang="en-US" sz="2400" dirty="0" smtClean="0">
                <a:solidFill>
                  <a:srgbClr val="FFFFFF"/>
                </a:solidFill>
                <a:ea typeface="華康儷中黑" pitchFamily="49" charset="-120"/>
              </a:rPr>
              <a:t>年</a:t>
            </a:r>
            <a:r>
              <a:rPr lang="zh-TW" altLang="en-US" sz="2400" b="1" dirty="0" smtClean="0">
                <a:solidFill>
                  <a:schemeClr val="bg1"/>
                </a:solidFill>
                <a:ea typeface="華康儷中黑" pitchFamily="49" charset="-120"/>
              </a:rPr>
              <a:t>，</a:t>
            </a:r>
            <a:r>
              <a:rPr lang="zh-TW" altLang="en-US" sz="2400" dirty="0" smtClean="0">
                <a:solidFill>
                  <a:srgbClr val="FFFFFF"/>
                </a:solidFill>
                <a:ea typeface="華康儷中黑" pitchFamily="49" charset="-120"/>
              </a:rPr>
              <a:t>健康飲品的零售增長將會超越非酒精類飲品</a:t>
            </a:r>
            <a:r>
              <a:rPr lang="en-US" altLang="zh-TW" sz="2800" dirty="0" smtClean="0">
                <a:solidFill>
                  <a:srgbClr val="FFFFFF"/>
                </a:solidFill>
                <a:ea typeface="華康儷中黑" pitchFamily="49" charset="-120"/>
              </a:rPr>
              <a:t/>
            </a:r>
            <a:br>
              <a:rPr lang="en-US" altLang="zh-TW" sz="2800" dirty="0" smtClean="0">
                <a:solidFill>
                  <a:srgbClr val="FFFFFF"/>
                </a:solidFill>
                <a:ea typeface="華康儷中黑" pitchFamily="49" charset="-120"/>
              </a:rPr>
            </a:br>
            <a:endParaRPr lang="en-US" sz="2800" dirty="0" smtClean="0">
              <a:solidFill>
                <a:srgbClr val="FFFFFF"/>
              </a:solidFill>
              <a:ea typeface="華康儷中黑" pitchFamily="49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3789402"/>
            <a:ext cx="8839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資料來源 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Source: </a:t>
            </a:r>
            <a:r>
              <a:rPr lang="en-US" sz="1400" i="1" dirty="0" err="1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Euromonitor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 International,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“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</a:rPr>
              <a:t>Health and Wellness Beverages Outperform Wider Drinks Industry</a:t>
            </a:r>
            <a:r>
              <a:rPr lang="en-US" sz="1400" i="1" dirty="0" smtClean="0">
                <a:solidFill>
                  <a:srgbClr val="FFFFFF"/>
                </a:solidFill>
                <a:ea typeface="華康儷中黑" pitchFamily="49" charset="-120"/>
                <a:cs typeface="Times New Roman" pitchFamily="18" charset="0"/>
              </a:rPr>
              <a:t>”, February 2013</a:t>
            </a:r>
            <a:endParaRPr lang="en-US" sz="1400" i="1" dirty="0" smtClean="0">
              <a:solidFill>
                <a:srgbClr val="FFFFFF"/>
              </a:solidFill>
              <a:ea typeface="華康儷中黑" pitchFamily="49" charset="-12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TW" altLang="en-US" sz="3700" dirty="0" smtClean="0">
                <a:latin typeface="+mn-lt"/>
                <a:ea typeface="華康儷中黑" pitchFamily="49" charset="-120"/>
              </a:rPr>
              <a:t>健康飲品類別</a:t>
            </a:r>
            <a:r>
              <a:rPr lang="en-US" altLang="zh-TW" sz="3600" b="1" dirty="0" smtClean="0">
                <a:latin typeface="+mn-lt"/>
                <a:ea typeface="華康儷中黑" pitchFamily="49" charset="-120"/>
              </a:rPr>
              <a:t/>
            </a:r>
            <a:br>
              <a:rPr lang="en-US" altLang="zh-TW" sz="3600" b="1" dirty="0" smtClean="0">
                <a:latin typeface="+mn-lt"/>
                <a:ea typeface="華康儷中黑" pitchFamily="49" charset="-120"/>
              </a:rPr>
            </a:br>
            <a:r>
              <a:rPr lang="en-US" sz="3300" b="1" dirty="0" smtClean="0">
                <a:latin typeface="+mn-lt"/>
                <a:ea typeface="華康儷中黑" pitchFamily="49" charset="-120"/>
              </a:rPr>
              <a:t>Health &amp; Wellness Drink Category</a:t>
            </a:r>
            <a:endParaRPr lang="en-US" sz="3300" b="1" dirty="0">
              <a:latin typeface="+mn-lt"/>
              <a:ea typeface="華康儷中黑" pitchFamily="49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438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USD$274 billion:</a:t>
            </a:r>
            <a:r>
              <a:rPr lang="en-US" sz="2000" dirty="0" smtClean="0">
                <a:solidFill>
                  <a:srgbClr val="FFFFFF"/>
                </a:solidFill>
              </a:rPr>
              <a:t> Retail value of health and wellness beverages, globally, in 2011. Growth of health and wellness beverages is set to outperform the wider soft and hot drinks industry through 2016.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1" y="5181600"/>
            <a:ext cx="601979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sales increase, globally, of cardiovascular health prime positioned foods and beverages through 2017.</a:t>
            </a:r>
          </a:p>
        </p:txBody>
      </p:sp>
    </p:spTree>
    <p:extLst>
      <p:ext uri="{BB962C8B-B14F-4D97-AF65-F5344CB8AC3E}">
        <p14:creationId xmlns:p14="http://schemas.microsoft.com/office/powerpoint/2010/main" xmlns="" val="19320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3124200"/>
            <a:ext cx="82296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Black Tea:</a:t>
            </a:r>
            <a:r>
              <a:rPr lang="en-US" dirty="0" smtClean="0"/>
              <a:t> Research has shown that people who drink three or more cups of black tea daily may cut their risk of stroke by 21 percent.</a:t>
            </a:r>
          </a:p>
          <a:p>
            <a:r>
              <a:rPr lang="en-US" b="1" dirty="0" smtClean="0"/>
              <a:t>Green Tea:</a:t>
            </a:r>
            <a:r>
              <a:rPr lang="en-US" dirty="0" smtClean="0"/>
              <a:t> People who drink at least one cup of green tea daily are 42 percent less likely to have a heart attack than those who do not drink green tea. </a:t>
            </a:r>
          </a:p>
          <a:p>
            <a:r>
              <a:rPr lang="en-US" b="1" dirty="0" smtClean="0"/>
              <a:t>White Tea:</a:t>
            </a:r>
            <a:r>
              <a:rPr lang="en-US" dirty="0" smtClean="0"/>
              <a:t> Consumption of white tea resulted in improved glucose tolerance and a reduction in LDL cholesterol.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48800" y="533400"/>
            <a:ext cx="4724401" cy="2283992"/>
            <a:chOff x="9448800" y="533400"/>
            <a:chExt cx="4724401" cy="2283992"/>
          </a:xfrm>
        </p:grpSpPr>
        <p:pic>
          <p:nvPicPr>
            <p:cNvPr id="4" name="Picture 3" descr="black-white-green-tea-Gregory-Lui-Photography.jpg"/>
            <p:cNvPicPr>
              <a:picLocks noChangeAspect="1"/>
            </p:cNvPicPr>
            <p:nvPr/>
          </p:nvPicPr>
          <p:blipFill rotWithShape="1">
            <a:blip r:embed="rId3" cstate="print"/>
            <a:srcRect t="27483"/>
            <a:stretch/>
          </p:blipFill>
          <p:spPr>
            <a:xfrm>
              <a:off x="9448800" y="533400"/>
              <a:ext cx="4724400" cy="2283992"/>
            </a:xfrm>
            <a:prstGeom prst="rect">
              <a:avLst/>
            </a:prstGeom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9448800" y="2514600"/>
              <a:ext cx="47244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Photo Credit: Gregory Liu Photography</a:t>
              </a:r>
              <a:endParaRPr lang="en-US" sz="1200" b="1" i="1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95600" y="1676400"/>
            <a:ext cx="457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專有茶葉混合配方</a:t>
            </a:r>
            <a:r>
              <a:rPr lang="en-US" altLang="zh-TW" b="1" dirty="0" smtClean="0">
                <a:solidFill>
                  <a:schemeClr val="bg1"/>
                </a:solidFill>
                <a:ea typeface="華康儷中黑" pitchFamily="49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en-US" altLang="zh-TW" sz="3000" b="1" dirty="0" smtClean="0">
                <a:solidFill>
                  <a:schemeClr val="bg1"/>
                </a:solidFill>
                <a:ea typeface="華康儷中黑" pitchFamily="49" charset="-120"/>
              </a:rPr>
              <a:t>Custom Tea Blend</a:t>
            </a:r>
            <a:endParaRPr lang="en-US" sz="3000" b="1" dirty="0">
              <a:solidFill>
                <a:schemeClr val="bg1"/>
              </a:solidFill>
              <a:ea typeface="華康儷中黑" pitchFamily="49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220760"/>
            <a:ext cx="457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三種超級水果</a:t>
            </a:r>
            <a:r>
              <a:rPr lang="en-US" altLang="zh-TW" b="1" dirty="0" smtClean="0">
                <a:solidFill>
                  <a:schemeClr val="bg1"/>
                </a:solidFill>
                <a:ea typeface="華康儷中黑" pitchFamily="49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en-US" altLang="zh-TW" sz="3000" b="1" dirty="0" smtClean="0">
                <a:solidFill>
                  <a:schemeClr val="bg1"/>
                </a:solidFill>
                <a:ea typeface="華康儷中黑" pitchFamily="49" charset="-120"/>
              </a:rPr>
              <a:t>Fusion of Three </a:t>
            </a:r>
            <a:r>
              <a:rPr lang="en-US" altLang="zh-TW" sz="3000" b="1" dirty="0" err="1" smtClean="0">
                <a:solidFill>
                  <a:schemeClr val="bg1"/>
                </a:solidFill>
                <a:ea typeface="華康儷中黑" pitchFamily="49" charset="-120"/>
              </a:rPr>
              <a:t>Superfruits</a:t>
            </a:r>
            <a:r>
              <a:rPr lang="en-US" altLang="zh-TW" sz="3000" b="1" dirty="0" smtClean="0">
                <a:solidFill>
                  <a:schemeClr val="bg1"/>
                </a:solidFill>
                <a:ea typeface="華康儷中黑" pitchFamily="49" charset="-120"/>
              </a:rPr>
              <a:t> </a:t>
            </a:r>
            <a:endParaRPr lang="en-US" sz="3000" b="1" dirty="0">
              <a:solidFill>
                <a:schemeClr val="bg1"/>
              </a:solidFill>
              <a:ea typeface="華康儷中黑" pitchFamily="49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55164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椰子汁</a:t>
            </a:r>
            <a:r>
              <a:rPr lang="en-US" altLang="zh-TW" sz="4000" dirty="0" smtClean="0">
                <a:solidFill>
                  <a:schemeClr val="bg1"/>
                </a:solidFill>
                <a:ea typeface="華康儷中黑" pitchFamily="49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ea typeface="華康儷中黑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en-US" altLang="zh-TW" sz="3000" b="1" dirty="0" smtClean="0">
                <a:solidFill>
                  <a:schemeClr val="bg1"/>
                </a:solidFill>
                <a:ea typeface="華康儷中黑" pitchFamily="49" charset="-120"/>
              </a:rPr>
              <a:t>Coconut Water</a:t>
            </a:r>
            <a:endParaRPr lang="en-US" sz="3000" b="1" dirty="0">
              <a:solidFill>
                <a:schemeClr val="bg1"/>
              </a:solidFill>
              <a:ea typeface="華康儷中黑" pitchFamily="49" charset="-12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+mn-lt"/>
                <a:ea typeface="華康儷中黑" pitchFamily="49" charset="-120"/>
              </a:rPr>
              <a:t>Frusanté</a:t>
            </a:r>
            <a:r>
              <a:rPr lang="en-US" sz="3200" b="1" dirty="0" smtClean="0">
                <a:latin typeface="+mn-lt"/>
                <a:ea typeface="華康儷中黑" pitchFamily="49" charset="-120"/>
              </a:rPr>
              <a:t> </a:t>
            </a:r>
            <a:r>
              <a:rPr lang="zh-TW" altLang="en-US" sz="3200" dirty="0" smtClean="0">
                <a:latin typeface="+mn-lt"/>
                <a:ea typeface="華康儷中黑" pitchFamily="49" charset="-120"/>
              </a:rPr>
              <a:t>活心果茶</a:t>
            </a:r>
            <a:r>
              <a:rPr lang="en-US" altLang="zh-TW" sz="3200" dirty="0" smtClean="0">
                <a:latin typeface="+mn-lt"/>
                <a:ea typeface="華康儷中黑" pitchFamily="49" charset="-120"/>
              </a:rPr>
              <a:t>		</a:t>
            </a:r>
            <a:endParaRPr lang="en-US" sz="3200" b="1" dirty="0">
              <a:latin typeface="+mn-lt"/>
              <a:ea typeface="華康儷中黑" pitchFamily="49" charset="-120"/>
            </a:endParaRPr>
          </a:p>
        </p:txBody>
      </p:sp>
      <p:pic>
        <p:nvPicPr>
          <p:cNvPr id="10" name="Picture 9" descr="HKFrusanteImage_1308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08649"/>
            <a:ext cx="3124200" cy="7268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5256" y="33209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i="1" dirty="0" smtClean="0">
                <a:solidFill>
                  <a:schemeClr val="bg1"/>
                </a:solidFill>
                <a:ea typeface="華康儷中黑" pitchFamily="49" charset="-120"/>
              </a:rPr>
              <a:t>為心臟提供營養，為身體注入能量 </a:t>
            </a: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>      </a:t>
            </a:r>
            <a:r>
              <a:rPr lang="en-US" altLang="zh-TW" sz="2400" b="1" i="1" dirty="0" smtClean="0">
                <a:solidFill>
                  <a:schemeClr val="bg1"/>
                </a:solidFill>
                <a:ea typeface="華康儷中黑" pitchFamily="49" charset="-120"/>
              </a:rPr>
              <a:t>Nourish Your Heart, Power Your Body</a:t>
            </a:r>
            <a:endParaRPr lang="zh-TW" alt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886200"/>
            <a:ext cx="5943600" cy="27432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Supports cardiovascular health</a:t>
            </a:r>
          </a:p>
          <a:p>
            <a:pPr lvl="2">
              <a:buFont typeface="Lucida Grande"/>
              <a:buChar char="-"/>
            </a:pPr>
            <a:r>
              <a:rPr lang="en-US" sz="2200" dirty="0" smtClean="0"/>
              <a:t>Supports healthy platelet activity, supporting normal blood flow through blood vessels</a:t>
            </a:r>
          </a:p>
          <a:p>
            <a:r>
              <a:rPr lang="en-US" sz="2200" dirty="0" smtClean="0"/>
              <a:t>Provides antioxidants and </a:t>
            </a:r>
            <a:r>
              <a:rPr lang="en-US" sz="2200" dirty="0" err="1" smtClean="0"/>
              <a:t>phytonutrients</a:t>
            </a:r>
            <a:r>
              <a:rPr lang="en-US" sz="2200" dirty="0" smtClean="0"/>
              <a:t> that promote overall good health</a:t>
            </a:r>
          </a:p>
          <a:p>
            <a:pPr lvl="0"/>
            <a:r>
              <a:rPr lang="en-US" sz="2200" dirty="0" smtClean="0"/>
              <a:t>Helps keep the body hydrated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1524000"/>
            <a:ext cx="5943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600" dirty="0" smtClean="0">
                <a:solidFill>
                  <a:schemeClr val="bg1"/>
                </a:solidFill>
                <a:ea typeface="華康儷中黑" pitchFamily="49" charset="-120"/>
              </a:rPr>
              <a:t>支援心血管健康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</a:endParaRPr>
          </a:p>
          <a:p>
            <a:pPr marL="1143000" lvl="2" indent="-228600">
              <a:spcBef>
                <a:spcPct val="20000"/>
              </a:spcBef>
              <a:buFont typeface="Lucida Grande"/>
              <a:buChar char="-"/>
            </a:pPr>
            <a:r>
              <a:rPr lang="zh-TW" altLang="en-US" sz="2200" dirty="0" smtClean="0">
                <a:solidFill>
                  <a:schemeClr val="bg1"/>
                </a:solidFill>
                <a:ea typeface="華康儷中黑" pitchFamily="49" charset="-120"/>
              </a:rPr>
              <a:t>支援健康血小板活動及血管正常血流</a:t>
            </a:r>
            <a:endParaRPr lang="en-US" altLang="zh-TW" sz="2200" dirty="0" smtClean="0">
              <a:solidFill>
                <a:schemeClr val="bg1"/>
              </a:solidFill>
              <a:ea typeface="華康儷中黑" pitchFamily="49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600" dirty="0" smtClean="0">
                <a:solidFill>
                  <a:schemeClr val="bg1"/>
                </a:solidFill>
                <a:ea typeface="華康儷中黑" pitchFamily="49" charset="-120"/>
              </a:rPr>
              <a:t>提供促進整體健康的抗氧化物及植物營養</a:t>
            </a:r>
            <a:endParaRPr lang="en-US" altLang="zh-TW" sz="2600" dirty="0" smtClean="0">
              <a:solidFill>
                <a:schemeClr val="bg1"/>
              </a:solidFill>
              <a:ea typeface="華康儷中黑" pitchFamily="49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600" dirty="0" smtClean="0">
                <a:solidFill>
                  <a:schemeClr val="bg1"/>
                </a:solidFill>
                <a:ea typeface="華康儷中黑" pitchFamily="49" charset="-120"/>
              </a:rPr>
              <a:t>有助維持人體水分充足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</a:endParaRPr>
          </a:p>
        </p:txBody>
      </p:sp>
      <p:pic>
        <p:nvPicPr>
          <p:cNvPr id="7" name="Picture 6" descr="HKFrusanteImage_1308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8649"/>
            <a:ext cx="3124200" cy="72685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Frusanté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 </a:t>
            </a: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活心果茶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華康儷中黑" pitchFamily="49" charset="-12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5256" y="33209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i="1" dirty="0" smtClean="0">
                <a:solidFill>
                  <a:schemeClr val="bg1"/>
                </a:solidFill>
                <a:ea typeface="華康儷中黑" pitchFamily="49" charset="-120"/>
              </a:rPr>
              <a:t>為心臟提供營養，為身體注入能量 </a:t>
            </a: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>      </a:t>
            </a:r>
            <a:r>
              <a:rPr lang="en-US" altLang="zh-TW" sz="2400" b="1" i="1" dirty="0" smtClean="0">
                <a:solidFill>
                  <a:schemeClr val="bg1"/>
                </a:solidFill>
                <a:ea typeface="華康儷中黑" pitchFamily="49" charset="-120"/>
              </a:rPr>
              <a:t>Nourish Your Heart, Power Your Body</a:t>
            </a:r>
            <a:endParaRPr lang="zh-TW" alt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2362200"/>
            <a:ext cx="7620000" cy="2305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752600"/>
            <a:ext cx="8382000" cy="23050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r">
              <a:spcBef>
                <a:spcPct val="0"/>
              </a:spcBef>
              <a:defRPr/>
            </a:pP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altLang="zh-TW" sz="4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lang="zh-TW" altLang="en-US" sz="5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新產品焦點</a:t>
            </a:r>
            <a:r>
              <a:rPr lang="en-US" altLang="zh-TW" sz="5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 </a:t>
            </a:r>
          </a:p>
          <a:p>
            <a:pPr algn="r">
              <a:spcBef>
                <a:spcPct val="0"/>
              </a:spcBef>
              <a:defRPr/>
            </a:pPr>
            <a:r>
              <a:rPr lang="en-US" altLang="zh-TW" sz="49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Hottest New Products</a:t>
            </a:r>
            <a:endParaRPr lang="en-US" altLang="en-US" sz="49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ea typeface="華康儷中黑" pitchFamily="49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899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此演講的內容並未受美國食品及藥物管理局評核。此產品並非作為診斷、醫療或預防任何疾病或狀況之用途。</a:t>
            </a:r>
            <a:endParaRPr lang="en-US" altLang="zh-TW" sz="1200" dirty="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The statements contained in this presentation have not been evaluated by the Food and Drug Administration.  This product is not intended to diagnose, treat, cure or prevent any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81200"/>
            <a:ext cx="5791200" cy="3200400"/>
          </a:xfrm>
          <a:prstGeom prst="rect">
            <a:avLst/>
          </a:prstGeom>
          <a:gradFill flip="none" rotWithShape="1">
            <a:gsLst>
              <a:gs pos="0">
                <a:srgbClr val="2999C4">
                  <a:alpha val="91000"/>
                </a:srgbClr>
              </a:gs>
              <a:gs pos="65000">
                <a:srgbClr val="FFFFFF">
                  <a:alpha val="0"/>
                </a:srgbClr>
              </a:gs>
            </a:gsLst>
            <a:lin ang="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55837"/>
            <a:ext cx="335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</a:rPr>
              <a:t>HK12985 </a:t>
            </a: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</a:rPr>
              <a:t>DC: HKD$210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</a:rPr>
              <a:t>SR: HKD$295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</a:rPr>
              <a:t>BV: 18.50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</a:endParaRPr>
          </a:p>
        </p:txBody>
      </p:sp>
      <p:pic>
        <p:nvPicPr>
          <p:cNvPr id="7" name="Picture 6" descr="HKFrusanteImage_1308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732449"/>
            <a:ext cx="3124200" cy="72685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Frusanté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 </a:t>
            </a: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華康儷中黑" pitchFamily="49" charset="-120"/>
                <a:cs typeface="+mj-cs"/>
              </a:rPr>
              <a:t>活心果茶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華康儷中黑" pitchFamily="49" charset="-12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5256" y="33209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i="1" dirty="0" smtClean="0">
                <a:solidFill>
                  <a:schemeClr val="bg1"/>
                </a:solidFill>
                <a:ea typeface="華康儷中黑" pitchFamily="49" charset="-120"/>
              </a:rPr>
              <a:t>為心臟提供營養，為身體注入能量 </a:t>
            </a: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>      </a:t>
            </a:r>
            <a:r>
              <a:rPr lang="en-US" altLang="zh-TW" sz="2400" b="1" i="1" dirty="0" smtClean="0">
                <a:solidFill>
                  <a:schemeClr val="bg1"/>
                </a:solidFill>
                <a:ea typeface="華康儷中黑" pitchFamily="49" charset="-120"/>
              </a:rPr>
              <a:t>Nourish Your Heart, Power Your Body</a:t>
            </a:r>
            <a:endParaRPr lang="zh-TW" alt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762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300" b="1" dirty="0" err="1" smtClean="0">
                <a:solidFill>
                  <a:schemeClr val="bg1"/>
                </a:solidFill>
                <a:ea typeface="華康儷中黑" pitchFamily="49" charset="-120"/>
              </a:rPr>
              <a:t>Frusanté</a:t>
            </a:r>
            <a:r>
              <a:rPr lang="zh-TW" altLang="en-US" sz="3300" dirty="0" smtClean="0">
                <a:solidFill>
                  <a:schemeClr val="bg1"/>
                </a:solidFill>
                <a:ea typeface="華康儷中黑" pitchFamily="49" charset="-120"/>
              </a:rPr>
              <a:t>活心果茶</a:t>
            </a:r>
            <a:r>
              <a:rPr kumimoji="0" lang="zh-TW" alt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市場</a:t>
            </a:r>
            <a:r>
              <a:rPr lang="zh-TW" altLang="en-US" sz="3300" noProof="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比</a:t>
            </a:r>
            <a:r>
              <a:rPr lang="zh-TW" altLang="en-US" sz="33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較</a:t>
            </a:r>
            <a:r>
              <a:rPr lang="en-US" altLang="zh-TW" sz="33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/>
            </a:r>
            <a:br>
              <a:rPr lang="en-US" altLang="zh-TW" sz="33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</a:br>
            <a:r>
              <a:rPr lang="en-US" sz="3000" b="1" dirty="0" err="1" smtClean="0">
                <a:solidFill>
                  <a:schemeClr val="bg1"/>
                </a:solidFill>
                <a:ea typeface="華康儷中黑" pitchFamily="49" charset="-120"/>
              </a:rPr>
              <a:t>Frusanté</a:t>
            </a:r>
            <a:r>
              <a:rPr lang="en-US" sz="3000" b="1" dirty="0" smtClean="0">
                <a:solidFill>
                  <a:schemeClr val="bg1"/>
                </a:solidFill>
                <a:ea typeface="華康儷中黑" pitchFamily="49" charset="-120"/>
              </a:rPr>
              <a:t> </a:t>
            </a:r>
            <a:r>
              <a:rPr lang="en-US" altLang="zh-TW" sz="3000" b="1" noProof="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Product Comparison</a:t>
            </a:r>
            <a:r>
              <a:rPr kumimoji="0" lang="en-US" altLang="zh-TW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9253168"/>
              </p:ext>
            </p:extLst>
          </p:nvPr>
        </p:nvGraphicFramePr>
        <p:xfrm>
          <a:off x="0" y="1388819"/>
          <a:ext cx="91440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828800"/>
                <a:gridCol w="990600"/>
                <a:gridCol w="1295400"/>
                <a:gridCol w="1524000"/>
                <a:gridCol w="1524000"/>
              </a:tblGrid>
              <a:tr h="116039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產品</a:t>
                      </a: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>Products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水果</a:t>
                      </a:r>
                      <a:r>
                        <a:rPr lang="en-US" altLang="zh-TW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altLang="zh-TW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Fruits Blend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混合茶</a:t>
                      </a:r>
                      <a:r>
                        <a:rPr lang="en-US" altLang="zh-TW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altLang="zh-TW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Tea Blend</a:t>
                      </a:r>
                      <a:endParaRPr lang="en-US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添加糖</a:t>
                      </a: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>Additional</a:t>
                      </a:r>
                      <a:r>
                        <a:rPr lang="en-US" altLang="zh-TW" baseline="0" dirty="0" smtClean="0">
                          <a:latin typeface="+mn-lt"/>
                          <a:ea typeface="華康儷中黑" pitchFamily="49" charset="-120"/>
                        </a:rPr>
                        <a:t> Sugar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食用份量</a:t>
                      </a:r>
                      <a:r>
                        <a:rPr lang="en-US" altLang="zh-TW" b="0" dirty="0" smtClean="0">
                          <a:latin typeface="+mn-lt"/>
                          <a:ea typeface="華康儷中黑" pitchFamily="49" charset="-120"/>
                        </a:rPr>
                        <a:t>/</a:t>
                      </a:r>
                      <a:br>
                        <a:rPr lang="en-US" altLang="zh-TW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零售價</a:t>
                      </a: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>Servings</a:t>
                      </a:r>
                      <a:r>
                        <a:rPr lang="en-US" baseline="0" dirty="0" smtClean="0">
                          <a:latin typeface="+mn-lt"/>
                          <a:ea typeface="華康儷中黑" pitchFamily="49" charset="-120"/>
                        </a:rPr>
                        <a:t> / Price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每</a:t>
                      </a:r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食用份量</a:t>
                      </a:r>
                      <a:r>
                        <a:rPr lang="en-US" altLang="zh-TW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零售價</a:t>
                      </a: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>Price per Serving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</a:tr>
              <a:tr h="11440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+mn-lt"/>
                          <a:ea typeface="華康儷中黑" pitchFamily="49" charset="-120"/>
                        </a:rPr>
                        <a:t>Frusanté</a:t>
                      </a:r>
                      <a:r>
                        <a:rPr lang="en-US" sz="1600" b="1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sz="1600" b="1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活心果茶</a:t>
                      </a:r>
                      <a:endParaRPr lang="en-US" sz="16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沙棘、山楸梅、</a:t>
                      </a:r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辣木、椰子汁</a:t>
                      </a:r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Sea Buckthorn, Chokeberry,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Moringa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, </a:t>
                      </a:r>
                      <a:b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Coconut Water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1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1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sz="20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</a:rPr>
                        <a:t>30/ $295</a:t>
                      </a:r>
                      <a:endParaRPr lang="en-US" sz="20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</a:rPr>
                        <a:t>$9.8</a:t>
                      </a:r>
                      <a:endParaRPr lang="en-US" sz="20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9223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優先沛紅梅</a:t>
                      </a:r>
                      <a: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提子汁</a:t>
                      </a: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400" b="0" dirty="0" smtClean="0">
                          <a:latin typeface="+mn-lt"/>
                          <a:ea typeface="華康儷中黑" pitchFamily="49" charset="-120"/>
                        </a:rPr>
                        <a:t>Ocean</a:t>
                      </a:r>
                      <a:r>
                        <a:rPr lang="en-US" sz="1400" b="0" baseline="0" dirty="0" smtClean="0">
                          <a:latin typeface="+mn-lt"/>
                          <a:ea typeface="華康儷中黑" pitchFamily="49" charset="-120"/>
                        </a:rPr>
                        <a:t> Spray</a:t>
                      </a:r>
                      <a:br>
                        <a:rPr lang="en-US" sz="1400" b="0" baseline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400" b="0" baseline="0" dirty="0" err="1" smtClean="0">
                          <a:latin typeface="+mn-lt"/>
                          <a:ea typeface="華康儷中黑" pitchFamily="49" charset="-120"/>
                        </a:rPr>
                        <a:t>Cran</a:t>
                      </a:r>
                      <a:r>
                        <a:rPr lang="en-US" sz="1400" b="0" baseline="0" dirty="0" smtClean="0">
                          <a:latin typeface="+mn-lt"/>
                          <a:ea typeface="華康儷中黑" pitchFamily="49" charset="-120"/>
                        </a:rPr>
                        <a:t>-Grape Juice</a:t>
                      </a:r>
                      <a:endParaRPr lang="en-US" sz="14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紅葡萄、小紅莓、</a:t>
                      </a:r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山楸梅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Red Grape, Cranberry,</a:t>
                      </a:r>
                      <a:b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Chokeberry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2/ $26.9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$13.5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7572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德國健寶</a:t>
                      </a:r>
                      <a:r>
                        <a:rPr lang="en-US" sz="16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sz="16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400" b="0" dirty="0" err="1" smtClean="0">
                          <a:latin typeface="+mn-lt"/>
                          <a:ea typeface="華康儷中黑" pitchFamily="49" charset="-120"/>
                        </a:rPr>
                        <a:t>Rabenhorst</a:t>
                      </a:r>
                      <a:endParaRPr lang="en-US" sz="14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小紅莓</a:t>
                      </a:r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Cranberry</a:t>
                      </a:r>
                      <a:b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(100%)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3.3/ $67.9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$20.6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951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光之果</a:t>
                      </a:r>
                      <a: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藍莓汁</a:t>
                      </a:r>
                      <a:r>
                        <a:rPr lang="en-US" sz="14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sz="14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400" b="0" dirty="0" err="1" smtClean="0">
                          <a:latin typeface="+mn-lt"/>
                          <a:ea typeface="華康儷中黑" pitchFamily="49" charset="-120"/>
                        </a:rPr>
                        <a:t>Sunraysia</a:t>
                      </a:r>
                      <a:r>
                        <a:rPr lang="en-US" sz="14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sz="14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sz="1400" b="0" dirty="0" smtClean="0">
                          <a:latin typeface="+mn-lt"/>
                          <a:ea typeface="華康儷中黑" pitchFamily="49" charset="-120"/>
                        </a:rPr>
                        <a:t>Blueberry Juice</a:t>
                      </a:r>
                      <a:endParaRPr lang="en-US" sz="14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藍莓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Blueberry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  <a:ea typeface="華康儷中黑" pitchFamily="49" charset="-120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2/ $32.9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$16.5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KFrusanteImage_1308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"/>
            <a:ext cx="3124200" cy="7268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461337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資料單張即將推出！</a:t>
            </a:r>
            <a:endParaRPr lang="en-US" sz="3000" dirty="0" smtClean="0">
              <a:solidFill>
                <a:schemeClr val="bg1"/>
              </a:solidFill>
              <a:latin typeface="華康儷中黑" pitchFamily="49" charset="-120"/>
              <a:ea typeface="華康儷中黑" pitchFamily="49" charset="-12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Coming Soon!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8889" t="10667" r="27223" b="3111"/>
          <a:stretch>
            <a:fillRect/>
          </a:stretch>
        </p:blipFill>
        <p:spPr bwMode="auto">
          <a:xfrm>
            <a:off x="1524000" y="919223"/>
            <a:ext cx="3657600" cy="44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18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etHongKong&amp;Shop.com_SidebySid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58662"/>
            <a:ext cx="8046000" cy="9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2222" t="11556" r="30556" b="5778"/>
          <a:stretch>
            <a:fillRect/>
          </a:stretch>
        </p:blipFill>
        <p:spPr bwMode="auto">
          <a:xfrm rot="20979540">
            <a:off x="684392" y="699377"/>
            <a:ext cx="4056801" cy="563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703361" y="2362200"/>
            <a:ext cx="4440639" cy="1464054"/>
            <a:chOff x="1562988" y="460078"/>
            <a:chExt cx="4440639" cy="1464054"/>
          </a:xfrm>
        </p:grpSpPr>
        <p:sp>
          <p:nvSpPr>
            <p:cNvPr id="9" name="Rectangle 8"/>
            <p:cNvSpPr/>
            <p:nvPr/>
          </p:nvSpPr>
          <p:spPr>
            <a:xfrm>
              <a:off x="1668464" y="993478"/>
              <a:ext cx="41985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pPr algn="ctr"/>
              <a:r>
                <a:rPr lang="en-US" sz="3200" b="1" kern="0" spc="-100" dirty="0" smtClean="0">
                  <a:ln w="11430" cmpd="sng">
                    <a:solidFill>
                      <a:prstClr val="black"/>
                    </a:solidFill>
                    <a:prstDash val="solid"/>
                    <a:miter lim="800000"/>
                  </a:ln>
                  <a:gradFill flip="none" rotWithShape="1">
                    <a:gsLst>
                      <a:gs pos="10000">
                        <a:srgbClr val="FF0000"/>
                      </a:gs>
                      <a:gs pos="10000">
                        <a:srgbClr val="FF9933"/>
                      </a:gs>
                      <a:gs pos="75000">
                        <a:srgbClr val="FFCC00"/>
                      </a:gs>
                    </a:gsLst>
                    <a:lin ang="0" scaled="1"/>
                    <a:tileRect/>
                  </a:gra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Arial Black" pitchFamily="34" charset="0"/>
                </a:rPr>
                <a:t>CHAMPION BLEND</a:t>
              </a:r>
              <a:endParaRPr lang="en-US" sz="3200" b="1" kern="0" spc="-10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0000"/>
                    </a:gs>
                    <a:gs pos="10000">
                      <a:srgbClr val="FF9933"/>
                    </a:gs>
                    <a:gs pos="75000">
                      <a:srgbClr val="FFCC00"/>
                    </a:gs>
                  </a:gsLst>
                  <a:lin ang="0" scaled="1"/>
                  <a:tileRect/>
                </a:gra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836087">
              <a:off x="4911512" y="1339357"/>
              <a:ext cx="7857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prstClr val="white"/>
                  </a:solidFill>
                  <a:latin typeface="Monotype Corsiva" pitchFamily="66" charset="0"/>
                </a:rPr>
                <a:t>plus</a:t>
              </a:r>
              <a:endParaRPr lang="en-US" sz="3200" b="1" dirty="0">
                <a:solidFill>
                  <a:prstClr val="white"/>
                </a:solidFill>
                <a:latin typeface="Monotype Corsiva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2988" y="460078"/>
              <a:ext cx="44406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TW" sz="3600" b="1" dirty="0" err="1" smtClean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ea typeface="華康儷中黑" pitchFamily="49" charset="-120"/>
                </a:rPr>
                <a:t>Isotonix</a:t>
              </a:r>
              <a:r>
                <a:rPr lang="en-US" altLang="zh-TW" sz="3600" b="1" baseline="30000" dirty="0" smtClean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華康儷中黑" pitchFamily="49" charset="-120"/>
                </a:rPr>
                <a:t>®</a:t>
              </a:r>
              <a:r>
                <a:rPr lang="en-US" altLang="zh-TW" sz="3600" b="1" dirty="0" smtClean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華康儷中黑" pitchFamily="49" charset="-120"/>
                </a:rPr>
                <a:t> </a:t>
              </a:r>
              <a:r>
                <a:rPr lang="zh-TW" altLang="en-US" sz="3600" b="1" dirty="0" smtClean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華康儷中黑" pitchFamily="49" charset="-120"/>
                  <a:ea typeface="華康儷中黑" pitchFamily="49" charset="-120"/>
                </a:rPr>
                <a:t>健將配方</a:t>
              </a:r>
              <a:endParaRPr lang="en-US" sz="3600" b="1" dirty="0">
                <a:ln w="11430"/>
                <a:solidFill>
                  <a:srgbClr val="FF33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828800" y="304800"/>
            <a:ext cx="5953288" cy="1564202"/>
            <a:chOff x="1141878" y="460078"/>
            <a:chExt cx="5953288" cy="1564202"/>
          </a:xfrm>
        </p:grpSpPr>
        <p:sp>
          <p:nvSpPr>
            <p:cNvPr id="14" name="Rectangle 13"/>
            <p:cNvSpPr/>
            <p:nvPr/>
          </p:nvSpPr>
          <p:spPr>
            <a:xfrm>
              <a:off x="1141878" y="1199992"/>
              <a:ext cx="52517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>
                <a:bevelB w="38100" h="38100"/>
              </a:sp3d>
            </a:bodyPr>
            <a:lstStyle/>
            <a:p>
              <a:pPr algn="ctr"/>
              <a:r>
                <a:rPr lang="en-US" sz="4000" b="1" kern="0" spc="-100" dirty="0">
                  <a:ln w="11430" cmpd="sng">
                    <a:solidFill>
                      <a:prstClr val="black"/>
                    </a:solidFill>
                    <a:prstDash val="solid"/>
                    <a:miter lim="800000"/>
                  </a:ln>
                  <a:gradFill flip="none" rotWithShape="1">
                    <a:gsLst>
                      <a:gs pos="10000">
                        <a:srgbClr val="FF0000"/>
                      </a:gs>
                      <a:gs pos="10000">
                        <a:srgbClr val="FF9933"/>
                      </a:gs>
                      <a:gs pos="75000">
                        <a:srgbClr val="FFCC00"/>
                      </a:gs>
                    </a:gsLst>
                    <a:lin ang="0" scaled="1"/>
                    <a:tileRect/>
                  </a:gra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Arial Black" pitchFamily="34" charset="0"/>
                </a:rPr>
                <a:t>CHAMPION BLEND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20836087">
              <a:off x="6160294" y="1316394"/>
              <a:ext cx="9348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Monotype Corsiva" pitchFamily="66" charset="0"/>
                </a:rPr>
                <a:t>plus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8613" y="460078"/>
              <a:ext cx="526939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TW" sz="4400" b="1" dirty="0" err="1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ea typeface="華康儷中黑" pitchFamily="49" charset="-120"/>
                </a:rPr>
                <a:t>Isotonix</a:t>
              </a:r>
              <a:r>
                <a:rPr lang="en-US" altLang="zh-TW" sz="4400" b="1" baseline="30000" dirty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華康儷中黑" pitchFamily="49" charset="-120"/>
                </a:rPr>
                <a:t>®</a:t>
              </a:r>
              <a:r>
                <a:rPr lang="en-US" altLang="zh-TW" sz="4400" b="1" dirty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華康儷中黑" pitchFamily="49" charset="-120"/>
                </a:rPr>
                <a:t> </a:t>
              </a:r>
              <a:r>
                <a:rPr lang="zh-TW" altLang="en-US" sz="4400" b="1" dirty="0">
                  <a:ln w="11430"/>
                  <a:solidFill>
                    <a:srgbClr val="FF3300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華康儷中黑" pitchFamily="49" charset="-120"/>
                  <a:ea typeface="華康儷中黑" pitchFamily="49" charset="-120"/>
                </a:rPr>
                <a:t>健將配方</a:t>
              </a:r>
              <a:endParaRPr lang="en-US" sz="4400" b="1" dirty="0">
                <a:ln w="11430"/>
                <a:solidFill>
                  <a:srgbClr val="FF33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1733014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表現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 </a:t>
            </a:r>
            <a:r>
              <a:rPr lang="en-US" altLang="zh-TW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–</a:t>
            </a:r>
            <a:r>
              <a:rPr kumimoji="0" lang="en-US" altLang="zh-TW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速溶支鏈氨基酸保留肌肉，有助提升運動表現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華康儷中黑" pitchFamily="49" charset="-120"/>
              <a:cs typeface="Tahoma" pitchFamily="34" charset="0"/>
            </a:endParaRPr>
          </a:p>
          <a:p>
            <a:pPr marL="977900" indent="-977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防禦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–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強效</a:t>
            </a:r>
            <a:r>
              <a:rPr lang="zh-TW" altLang="en-US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抗氧化物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碧容健</a:t>
            </a:r>
            <a:r>
              <a:rPr lang="en-US" altLang="zh-TW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®</a:t>
            </a:r>
            <a:r>
              <a:rPr lang="zh-TW" altLang="en-US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有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助對抗自由基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華康儷中黑" pitchFamily="49" charset="-12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能量</a:t>
            </a:r>
            <a:r>
              <a:rPr kumimoji="0" lang="zh-TW" altLang="en-US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–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多種活性維他命</a:t>
            </a:r>
            <a:r>
              <a:rPr kumimoji="0" lang="en-US" altLang="zh-TW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B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可更快被人體利用，因而提升效用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華康儷中黑" pitchFamily="49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華康儷中黑" pitchFamily="49" charset="-120"/>
            </a:endParaRPr>
          </a:p>
          <a:p>
            <a:pPr marL="1892300" lvl="0" indent="-1892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Performance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–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Instantized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 Branch Chain Amino Acids promote muscle retention and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help benefit the performance of active adults</a:t>
            </a:r>
          </a:p>
          <a:p>
            <a:pPr marL="1608138" lvl="0" indent="-160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Defense </a:t>
            </a:r>
            <a:r>
              <a:rPr lang="en-US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–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A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ntioxidant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Pycnogenol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ahoma" pitchFamily="34" charset="0"/>
              </a:rPr>
              <a:t>® helps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combat free radicals</a:t>
            </a:r>
          </a:p>
          <a:p>
            <a:pPr marL="1150938" lvl="0" indent="-11509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Energy</a:t>
            </a:r>
            <a:r>
              <a:rPr lang="en-US" altLang="zh-TW" sz="24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–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Activated B vitamins are more readily processed by the body and thereby increase their effectiveness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486400"/>
            <a:ext cx="7918115" cy="147117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集</a:t>
            </a:r>
            <a:r>
              <a:rPr lang="zh-TW" altLang="en-US" sz="28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ahoma" pitchFamily="34" charset="0"/>
              </a:rPr>
              <a:t>表現、</a:t>
            </a:r>
            <a:r>
              <a:rPr lang="zh-TW" altLang="en-US" sz="28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防禦、能量於一身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–</a:t>
            </a:r>
            <a:r>
              <a:rPr lang="en-US" altLang="zh-TW" sz="28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  <a:cs typeface="Times New Roman" pitchFamily="18" charset="0"/>
              </a:rPr>
              <a:t>健將之選</a:t>
            </a:r>
            <a:endParaRPr lang="en-US" altLang="en-US" sz="2800" dirty="0" smtClean="0">
              <a:solidFill>
                <a:srgbClr val="FFFF00"/>
              </a:solidFill>
              <a:latin typeface="Calibri" pitchFamily="34" charset="0"/>
              <a:ea typeface="華康儷中黑" pitchFamily="49" charset="-120"/>
              <a:cs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Performance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Defense, Energy –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perfect recipe of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champions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5800" y="3286542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  <a:p>
            <a:pPr algn="ctr"/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The global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technical enzymes market will increase at a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6.6%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 compound annual growth rate (CAGR) to reach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$1.5 billion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in 2015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1600200"/>
            <a:ext cx="7848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ea typeface="華康儷中黑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至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2015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年，全球工業用酵素的市場金額將以</a:t>
            </a: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6.6%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的複合年均增長率達至</a:t>
            </a:r>
            <a:r>
              <a:rPr lang="en-US" altLang="zh-TW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15</a:t>
            </a: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億美元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48000" y="6324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>
                <a:solidFill>
                  <a:schemeClr val="bg1"/>
                </a:solidFill>
                <a:ea typeface="華康儷中黑" pitchFamily="49" charset="-120"/>
              </a:rPr>
              <a:t>資料來源</a:t>
            </a:r>
            <a:r>
              <a:rPr lang="en-US" altLang="zh-TW" sz="1200" dirty="0" smtClean="0">
                <a:solidFill>
                  <a:schemeClr val="bg1"/>
                </a:solidFill>
                <a:ea typeface="華康儷中黑" pitchFamily="49" charset="-120"/>
              </a:rPr>
              <a:t>Source: “Technology Prospecting on Enzyme: Application, Marketing and Engineering”, Computational And Structural Biotechnology Journal</a:t>
            </a:r>
            <a:endParaRPr lang="en-US" sz="1200" dirty="0" smtClean="0">
              <a:solidFill>
                <a:schemeClr val="bg1"/>
              </a:solidFill>
              <a:ea typeface="華康儷中黑" pitchFamily="49" charset="-12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8153400" cy="9144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10200" dirty="0" smtClean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潔衣新世代 </a:t>
            </a:r>
            <a: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</a:br>
            <a:r>
              <a:rPr lang="en-US" altLang="zh-TW" sz="9200" b="1" dirty="0" smtClean="0">
                <a:solidFill>
                  <a:schemeClr val="bg1"/>
                </a:solidFill>
              </a:rPr>
              <a:t>Next Generation of Laundry Care</a:t>
            </a:r>
            <a:endParaRPr kumimoji="0" lang="en-US" sz="9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382000" cy="990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7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工業用酵素的好處</a:t>
            </a:r>
            <a: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</a:br>
            <a:r>
              <a:rPr lang="en-US" altLang="zh-TW" sz="33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Technical Enzymes Benefits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5800" y="2209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a typeface="華康儷中黑" pitchFamily="49" charset="-120"/>
              </a:rPr>
              <a:t>蛋白酵素</a:t>
            </a:r>
            <a:r>
              <a:rPr lang="en-US" sz="2400" b="1" dirty="0" smtClean="0">
                <a:solidFill>
                  <a:schemeClr val="bg1"/>
                </a:solidFill>
                <a:ea typeface="華康儷中黑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ea typeface="華康儷中黑" pitchFamily="49" charset="-120"/>
              </a:rPr>
              <a:t>rotease</a:t>
            </a:r>
            <a:r>
              <a:rPr lang="en-US" altLang="zh-TW" sz="2400" b="1" dirty="0" smtClean="0">
                <a:solidFill>
                  <a:schemeClr val="bg1"/>
                </a:solidFill>
                <a:ea typeface="華康儷中黑" pitchFamily="49" charset="-120"/>
              </a:rPr>
              <a:t> </a:t>
            </a:r>
            <a:endParaRPr lang="en-US" sz="2400" b="1" dirty="0">
              <a:solidFill>
                <a:schemeClr val="bg1"/>
              </a:solidFill>
              <a:ea typeface="華康儷中黑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95600" y="3200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a typeface="華康儷中黑" pitchFamily="49" charset="-120"/>
              </a:rPr>
              <a:t>澱粉液化酵素</a:t>
            </a:r>
            <a:r>
              <a:rPr lang="en-US" altLang="zh-TW" sz="2400" b="1" dirty="0" err="1" smtClean="0">
                <a:solidFill>
                  <a:schemeClr val="bg1"/>
                </a:solidFill>
                <a:ea typeface="華康儷中黑" pitchFamily="49" charset="-12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ea typeface="華康儷中黑" pitchFamily="49" charset="-120"/>
              </a:rPr>
              <a:t>lpha</a:t>
            </a:r>
            <a:r>
              <a:rPr lang="en-US" sz="2400" b="1" dirty="0" smtClean="0">
                <a:solidFill>
                  <a:schemeClr val="bg1"/>
                </a:solidFill>
                <a:ea typeface="華康儷中黑" pitchFamily="49" charset="-120"/>
              </a:rPr>
              <a:t>-amylase</a:t>
            </a:r>
            <a:endParaRPr lang="en-US" sz="2400" b="1" dirty="0">
              <a:solidFill>
                <a:schemeClr val="bg1"/>
              </a:solidFill>
              <a:ea typeface="華康儷中黑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67400" y="43329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a typeface="華康儷中黑" pitchFamily="49" charset="-120"/>
              </a:rPr>
              <a:t>脂質酵素</a:t>
            </a:r>
            <a:r>
              <a:rPr lang="en-US" altLang="zh-TW" sz="2400" b="1" dirty="0" err="1" smtClean="0">
                <a:solidFill>
                  <a:schemeClr val="bg1"/>
                </a:solidFill>
                <a:ea typeface="華康儷中黑" pitchFamily="49" charset="-120"/>
              </a:rPr>
              <a:t>L</a:t>
            </a:r>
            <a:r>
              <a:rPr lang="en-US" sz="2400" b="1" dirty="0" err="1" smtClean="0">
                <a:solidFill>
                  <a:schemeClr val="bg1"/>
                </a:solidFill>
                <a:ea typeface="華康儷中黑" pitchFamily="49" charset="-120"/>
              </a:rPr>
              <a:t>ipase</a:t>
            </a:r>
            <a:endParaRPr lang="en-US" sz="2400" b="1" dirty="0">
              <a:solidFill>
                <a:schemeClr val="bg1"/>
              </a:solidFill>
              <a:ea typeface="華康儷中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1652349"/>
            <a:ext cx="5181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2000" b="1" dirty="0" smtClean="0">
              <a:solidFill>
                <a:schemeClr val="bg1">
                  <a:lumMod val="95000"/>
                </a:schemeClr>
              </a:solidFill>
              <a:ea typeface="華康儷中黑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三重酵素強效抗污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/>
            </a:r>
            <a:br>
              <a:rPr lang="en-US" sz="20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>Triple Enzyme Stain-fighting Power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  <a:ea typeface="華康儷中黑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環保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/>
            </a:r>
            <a:b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>Environmentally-friendly</a:t>
            </a:r>
          </a:p>
          <a:p>
            <a:pPr algn="ctr"/>
            <a:endParaRPr lang="zh-TW" altLang="en-US" sz="2000" b="1" dirty="0" smtClean="0">
              <a:solidFill>
                <a:schemeClr val="bg1">
                  <a:lumMod val="95000"/>
                </a:schemeClr>
              </a:solidFill>
              <a:ea typeface="華康儷中黑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三倍高濃縮配方</a:t>
            </a:r>
            <a: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/>
            </a:r>
            <a:br>
              <a:rPr lang="en-US" altLang="zh-TW" sz="36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a typeface="華康儷中黑" pitchFamily="49" charset="-120"/>
              </a:rPr>
              <a:t>3x Concentrated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ea typeface="華康儷中黑" pitchFamily="49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534400" cy="990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Snap </a:t>
            </a:r>
            <a:r>
              <a:rPr kumimoji="0" lang="zh-TW" alt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三</a:t>
            </a:r>
            <a:r>
              <a:rPr lang="zh-TW" altLang="en-US" sz="37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重酵素高效洗衣液</a:t>
            </a:r>
            <a: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</a:br>
            <a:r>
              <a:rPr lang="en-US" altLang="zh-TW" sz="33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Snap Triple Enzyme 3X Laundry Detergent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  <p:pic>
        <p:nvPicPr>
          <p:cNvPr id="7" name="Picture 6" descr="SnapTripleEnzyme3X_TransparentImage_1310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15240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590800"/>
            <a:ext cx="5791200" cy="2819400"/>
          </a:xfrm>
          <a:prstGeom prst="rect">
            <a:avLst/>
          </a:prstGeom>
          <a:gradFill flip="none" rotWithShape="1">
            <a:gsLst>
              <a:gs pos="0">
                <a:srgbClr val="2999C4">
                  <a:alpha val="91000"/>
                </a:srgbClr>
              </a:gs>
              <a:gs pos="65000">
                <a:srgbClr val="FFFFFF">
                  <a:alpha val="0"/>
                </a:srgbClr>
              </a:gs>
            </a:gsLst>
            <a:lin ang="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36837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000" dirty="0" smtClean="0">
                <a:ea typeface="華康儷中黑" pitchFamily="49" charset="-120"/>
              </a:rPr>
              <a:t>HK6201 </a:t>
            </a:r>
          </a:p>
          <a:p>
            <a:r>
              <a:rPr lang="en-US" sz="2600" dirty="0" smtClean="0">
                <a:ea typeface="華康儷中黑" pitchFamily="49" charset="-120"/>
              </a:rPr>
              <a:t>DC: $87.0</a:t>
            </a:r>
          </a:p>
          <a:p>
            <a:r>
              <a:rPr lang="en-US" sz="2600" dirty="0" smtClean="0">
                <a:ea typeface="華康儷中黑" pitchFamily="49" charset="-120"/>
              </a:rPr>
              <a:t>SR: $122.0</a:t>
            </a:r>
          </a:p>
          <a:p>
            <a:r>
              <a:rPr lang="en-US" sz="2600" dirty="0" smtClean="0">
                <a:ea typeface="華康儷中黑" pitchFamily="49" charset="-120"/>
              </a:rPr>
              <a:t>BV: 7.00</a:t>
            </a:r>
            <a:endParaRPr lang="en-US" sz="2600" dirty="0">
              <a:ea typeface="華康儷中黑" pitchFamily="49" charset="-120"/>
            </a:endParaRPr>
          </a:p>
        </p:txBody>
      </p:sp>
      <p:pic>
        <p:nvPicPr>
          <p:cNvPr id="7" name="Picture 6" descr="SnapTripleEnzyme3X_TransparentImage_1310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76400"/>
            <a:ext cx="4267200" cy="4267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534400" cy="990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Snap </a:t>
            </a:r>
            <a:r>
              <a:rPr kumimoji="0" lang="zh-TW" alt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三</a:t>
            </a:r>
            <a:r>
              <a:rPr lang="zh-TW" altLang="en-US" sz="37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重酵素高效洗衣液</a:t>
            </a:r>
            <a: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</a:br>
            <a:r>
              <a:rPr lang="en-US" altLang="zh-TW" sz="33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Snap Triple Enzyme 3X Laundry Detergent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9253168"/>
              </p:ext>
            </p:extLst>
          </p:nvPr>
        </p:nvGraphicFramePr>
        <p:xfrm>
          <a:off x="0" y="13716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76400"/>
                <a:gridCol w="1524000"/>
                <a:gridCol w="1828800"/>
                <a:gridCol w="1828800"/>
              </a:tblGrid>
              <a:tr h="934495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產品</a:t>
                      </a: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>Products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不含磷酸鹽</a:t>
                      </a: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>Phosphate-free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濃縮配方</a:t>
                      </a: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>Concentrated Formula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三重酵素配方</a:t>
                      </a: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dirty="0" smtClean="0">
                          <a:latin typeface="+mn-lt"/>
                          <a:ea typeface="華康儷中黑" pitchFamily="49" charset="-120"/>
                        </a:rPr>
                        <a:t>Triple Enzyme Formula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每使</a:t>
                      </a:r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用份量</a:t>
                      </a:r>
                      <a:r>
                        <a:rPr lang="en-US" altLang="zh-TW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zh-TW" altLang="en-US" b="0" dirty="0" smtClean="0">
                          <a:latin typeface="+mn-lt"/>
                          <a:ea typeface="華康儷中黑" pitchFamily="49" charset="-120"/>
                        </a:rPr>
                        <a:t>零售價</a:t>
                      </a: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dirty="0" smtClean="0">
                          <a:latin typeface="+mn-lt"/>
                          <a:ea typeface="華康儷中黑" pitchFamily="49" charset="-120"/>
                        </a:rPr>
                        <a:t>Price per Wash</a:t>
                      </a:r>
                      <a:endParaRPr lang="en-US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9074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SNAP</a:t>
                      </a:r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洗衣液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en-US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SNAP Detergent </a:t>
                      </a:r>
                      <a:endParaRPr lang="en-US" altLang="en-US" sz="1400" b="1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1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1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1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ea typeface="華康儷中黑" pitchFamily="49" charset="-120"/>
                        </a:rPr>
                        <a:t>$1.52</a:t>
                      </a:r>
                      <a:endParaRPr lang="en-US" sz="2000" b="1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9656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獅王潔白物語潔衣液</a:t>
                      </a: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>LION</a:t>
                      </a:r>
                      <a:r>
                        <a:rPr lang="en-US" altLang="zh-TW" sz="1400" b="0" baseline="0" dirty="0" smtClean="0">
                          <a:latin typeface="+mn-lt"/>
                          <a:ea typeface="華康儷中黑" pitchFamily="49" charset="-120"/>
                        </a:rPr>
                        <a:t> Top Fine Fabric Detergent</a:t>
                      </a:r>
                      <a:endParaRPr lang="en-US" sz="14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+mn-lt"/>
                          <a:ea typeface="華康儷中黑" pitchFamily="49" charset="-120"/>
                        </a:rPr>
                        <a:t>$1.97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9226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潔霸淨柔超濃縮洗衣液</a:t>
                      </a: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>KAO</a:t>
                      </a:r>
                      <a:r>
                        <a:rPr lang="en-US" altLang="zh-TW" sz="1400" b="0" baseline="0" dirty="0" smtClean="0">
                          <a:latin typeface="+mn-lt"/>
                          <a:ea typeface="華康儷中黑" pitchFamily="49" charset="-120"/>
                        </a:rPr>
                        <a:t> ATTACK LIO</a:t>
                      </a:r>
                      <a:br>
                        <a:rPr lang="en-US" altLang="zh-TW" sz="1400" b="0" baseline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sz="1400" b="0" baseline="0" dirty="0" smtClean="0">
                          <a:latin typeface="+mn-lt"/>
                          <a:ea typeface="華康儷中黑" pitchFamily="49" charset="-120"/>
                        </a:rPr>
                        <a:t>Softener-in </a:t>
                      </a:r>
                      <a:r>
                        <a:rPr lang="en-US" altLang="zh-TW" sz="1400" b="0" baseline="0" dirty="0" err="1" smtClean="0">
                          <a:latin typeface="+mn-lt"/>
                          <a:ea typeface="華康儷中黑" pitchFamily="49" charset="-120"/>
                        </a:rPr>
                        <a:t>Conc</a:t>
                      </a:r>
                      <a:endParaRPr lang="en-US" sz="14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</a:rPr>
                        <a:t>$0.60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6811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安利</a:t>
                      </a:r>
                      <a:r>
                        <a:rPr lang="en-US" altLang="zh-TW" sz="1600" b="0" dirty="0" smtClean="0">
                          <a:latin typeface="+mn-lt"/>
                          <a:ea typeface="華康儷中黑" pitchFamily="49" charset="-120"/>
                        </a:rPr>
                        <a:t>SA8</a:t>
                      </a:r>
                      <a:r>
                        <a:rPr lang="zh-TW" altLang="en-US" sz="1600" b="0" dirty="0" smtClean="0">
                          <a:latin typeface="+mn-lt"/>
                          <a:ea typeface="華康儷中黑" pitchFamily="49" charset="-120"/>
                        </a:rPr>
                        <a:t>超濃縮洗衣液</a:t>
                      </a: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/>
                      </a:r>
                      <a:b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</a:br>
                      <a:r>
                        <a:rPr lang="en-US" altLang="zh-TW" sz="1400" b="0" dirty="0" smtClean="0">
                          <a:latin typeface="+mn-lt"/>
                          <a:ea typeface="華康儷中黑" pitchFamily="49" charset="-120"/>
                        </a:rPr>
                        <a:t>Amway</a:t>
                      </a:r>
                      <a:r>
                        <a:rPr lang="en-US" altLang="zh-TW" sz="1400" b="0" baseline="0" dirty="0" smtClean="0">
                          <a:latin typeface="+mn-lt"/>
                          <a:ea typeface="華康儷中黑" pitchFamily="49" charset="-120"/>
                        </a:rPr>
                        <a:t> Detergent</a:t>
                      </a:r>
                      <a:endParaRPr lang="en-US" sz="14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+mn-lt"/>
                          <a:ea typeface="華康儷中黑" pitchFamily="49" charset="-120"/>
                        </a:rPr>
                        <a:t>$1.84</a:t>
                      </a:r>
                      <a:endParaRPr 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  <a:tr h="92271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ECOS®</a:t>
                      </a:r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無添加濃縮</a:t>
                      </a:r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/>
                      </a:r>
                      <a:b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</a:br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洗衣液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 </a:t>
                      </a:r>
                      <a:r>
                        <a:rPr lang="en-US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華康儷中黑" pitchFamily="49" charset="-120"/>
                          <a:cs typeface="+mn-cs"/>
                        </a:rPr>
                        <a:t>Liquid Laundry Detergent</a:t>
                      </a:r>
                      <a:endParaRPr lang="en-US" altLang="en-US" sz="1400" b="0" kern="1200" dirty="0">
                        <a:solidFill>
                          <a:schemeClr val="dk1"/>
                        </a:solidFill>
                        <a:latin typeface="+mn-lt"/>
                        <a:ea typeface="華康儷中黑" pitchFamily="49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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  <a:ea typeface="華康儷中黑" pitchFamily="49" charset="-120"/>
                          <a:sym typeface="Wingdings 2"/>
                        </a:rPr>
                        <a:t>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latin typeface="+mn-lt"/>
                          <a:ea typeface="華康儷中黑" pitchFamily="49" charset="-120"/>
                        </a:rPr>
                        <a:t>$2.57</a:t>
                      </a:r>
                      <a:endParaRPr lang="en-US" sz="2000" b="0" dirty="0" smtClean="0">
                        <a:latin typeface="+mn-lt"/>
                        <a:ea typeface="華康儷中黑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991600" cy="1219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Snap </a:t>
            </a:r>
            <a:r>
              <a:rPr kumimoji="0" lang="zh-TW" alt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華康儷中黑" pitchFamily="49" charset="-120"/>
                <a:cs typeface="+mj-cs"/>
              </a:rPr>
              <a:t>三</a:t>
            </a:r>
            <a:r>
              <a:rPr lang="zh-TW" altLang="en-US" sz="3700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重酵素高效洗衣液市場比較</a:t>
            </a:r>
            <a: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</a:br>
            <a:r>
              <a:rPr lang="en-US" altLang="zh-TW" sz="2800" b="1" dirty="0" smtClean="0">
                <a:solidFill>
                  <a:schemeClr val="bg1"/>
                </a:solidFill>
                <a:ea typeface="華康儷中黑" pitchFamily="49" charset="-120"/>
                <a:cs typeface="+mj-cs"/>
              </a:rPr>
              <a:t>Snap Triple Enzyme 3X Laundry Detergent Product Comparison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華康儷中黑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lumns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23329</TotalTime>
  <Words>1573</Words>
  <Application>Microsoft Office PowerPoint</Application>
  <PresentationFormat>On-screen Show (4:3)</PresentationFormat>
  <Paragraphs>246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3_Office Theme</vt:lpstr>
      <vt:lpstr>2_Columns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健康風險 Health Risks</vt:lpstr>
      <vt:lpstr>Prime™蝦紅素 – 健心明目配方 Prime™ Astaxanthin – Cardio and Visual Vitality Formula </vt:lpstr>
      <vt:lpstr>Slide 13</vt:lpstr>
      <vt:lpstr>Slide 14</vt:lpstr>
      <vt:lpstr>Slide 15</vt:lpstr>
      <vt:lpstr>Slide 16</vt:lpstr>
      <vt:lpstr>健康飲品類別 Health &amp; Wellness Drink Category</vt:lpstr>
      <vt:lpstr>Frusanté 活心果茶  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Nutrition presentation</dc:title>
  <dc:creator>James Moffat</dc:creator>
  <cp:lastModifiedBy>tracyn</cp:lastModifiedBy>
  <cp:revision>245</cp:revision>
  <cp:lastPrinted>2013-08-04T19:15:43Z</cp:lastPrinted>
  <dcterms:created xsi:type="dcterms:W3CDTF">2013-07-03T16:15:53Z</dcterms:created>
  <dcterms:modified xsi:type="dcterms:W3CDTF">2013-10-25T02:30:51Z</dcterms:modified>
</cp:coreProperties>
</file>